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4"/>
    <p:sldMasterId id="2147483702" r:id="rId5"/>
  </p:sldMasterIdLst>
  <p:notesMasterIdLst>
    <p:notesMasterId r:id="rId25"/>
  </p:notesMasterIdLst>
  <p:handoutMasterIdLst>
    <p:handoutMasterId r:id="rId26"/>
  </p:handoutMasterIdLst>
  <p:sldIdLst>
    <p:sldId id="275" r:id="rId6"/>
    <p:sldId id="300" r:id="rId7"/>
    <p:sldId id="339" r:id="rId8"/>
    <p:sldId id="340" r:id="rId9"/>
    <p:sldId id="341" r:id="rId10"/>
    <p:sldId id="344" r:id="rId11"/>
    <p:sldId id="346" r:id="rId12"/>
    <p:sldId id="367" r:id="rId13"/>
    <p:sldId id="357" r:id="rId14"/>
    <p:sldId id="371" r:id="rId15"/>
    <p:sldId id="368" r:id="rId16"/>
    <p:sldId id="356" r:id="rId17"/>
    <p:sldId id="355" r:id="rId18"/>
    <p:sldId id="352" r:id="rId19"/>
    <p:sldId id="351" r:id="rId20"/>
    <p:sldId id="361" r:id="rId21"/>
    <p:sldId id="359" r:id="rId22"/>
    <p:sldId id="370" r:id="rId23"/>
    <p:sldId id="347" r:id="rId24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EB9"/>
    <a:srgbClr val="072B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4" autoAdjust="0"/>
    <p:restoredTop sz="88058" autoAdjust="0"/>
  </p:normalViewPr>
  <p:slideViewPr>
    <p:cSldViewPr>
      <p:cViewPr varScale="1">
        <p:scale>
          <a:sx n="81" d="100"/>
          <a:sy n="81" d="100"/>
        </p:scale>
        <p:origin x="-1524" y="-84"/>
      </p:cViewPr>
      <p:guideLst>
        <p:guide orient="horz" pos="2160"/>
        <p:guide orient="horz" pos="1200"/>
        <p:guide pos="2880"/>
        <p:guide pos="144"/>
        <p:guide pos="5376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990" y="264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0D6E9-AFC7-40BF-88C7-69FC10ABA21E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D4255-5E1D-494B-8278-8E84A915F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8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E30804CD-8F1A-4F0E-904C-AB32B12659A5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710C82ED-B90A-4BCF-8BA0-B68A3134E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1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Dynamics Ax platformunda bulunan üretim emirleri kullanıcı tarafından gruplanarak Nesting programının girdisini oluşturacaktır.</a:t>
            </a:r>
          </a:p>
          <a:p>
            <a:r>
              <a:rPr lang="tr-TR" sz="1200" dirty="0" smtClean="0"/>
              <a:t>Nesting programı içerisinde gruplanan parçalar için optimum çözümü içeren levha ve yerleşim seçimi yapılacaktır.</a:t>
            </a:r>
          </a:p>
          <a:p>
            <a:r>
              <a:rPr lang="tr-TR" sz="1200" dirty="0" smtClean="0"/>
              <a:t>Nesting yerleşim şeması işlenecek makinelere gönderilerek kesim emirlerine dönüşecektir.</a:t>
            </a:r>
          </a:p>
          <a:p>
            <a:r>
              <a:rPr lang="tr-TR" sz="1200" dirty="0" smtClean="0"/>
              <a:t>Nesting çıktısı olan yerleşim planı ve seçilen levha Dynamics Ax platformunda üretim tüketimlerinin ana girdisini oluşturacaktır.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200" b="1" dirty="0" smtClean="0">
                <a:solidFill>
                  <a:schemeClr val="bg2">
                    <a:lumMod val="10000"/>
                  </a:schemeClr>
                </a:solidFill>
              </a:rPr>
              <a:t>ERP </a:t>
            </a:r>
            <a:r>
              <a:rPr lang="tr-TR" sz="2200" b="1" dirty="0" smtClean="0"/>
              <a:t>, </a:t>
            </a:r>
            <a:r>
              <a:rPr lang="tr-TR" sz="2200" dirty="0" smtClean="0"/>
              <a:t>Kurumsal Kaynak Planlaması (Enterprise Resource Planning) işletmelerde mal ve hizmet üretimi için gereken </a:t>
            </a:r>
          </a:p>
          <a:p>
            <a:pPr lvl="1"/>
            <a:r>
              <a:rPr lang="tr-TR" sz="2000" dirty="0" smtClean="0"/>
              <a:t>işgücü, </a:t>
            </a:r>
          </a:p>
          <a:p>
            <a:pPr lvl="1"/>
            <a:r>
              <a:rPr lang="tr-TR" sz="2000" dirty="0" smtClean="0"/>
              <a:t>makine, </a:t>
            </a:r>
          </a:p>
          <a:p>
            <a:pPr lvl="1"/>
            <a:r>
              <a:rPr lang="tr-TR" sz="2000" dirty="0" smtClean="0"/>
              <a:t>malzeme </a:t>
            </a:r>
          </a:p>
          <a:p>
            <a:pPr marL="396875" lvl="1" indent="0">
              <a:buNone/>
            </a:pPr>
            <a:r>
              <a:rPr lang="tr-TR" sz="2000" dirty="0" smtClean="0"/>
              <a:t>gibi tüm kaynakların verimli bir şekilde kullanılmasını sağlayan bütünleşik yönetim sistemlerine verilen genel addır. </a:t>
            </a:r>
          </a:p>
          <a:p>
            <a:pPr marL="455612" indent="-457200"/>
            <a:r>
              <a:rPr lang="tr-TR" sz="2400" dirty="0" smtClean="0"/>
              <a:t>Microsoft Dynamics Ax çözümü, iş süreçlerini ve maliyetlerini optimize etmeyi sağlayan ERP programıdır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C82ED-B90A-4BCF-8BA0-B68A3134E4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crosoftLogo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MicrosoftLogo_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pic>
        <p:nvPicPr>
          <p:cNvPr id="11" name="Picture 10" descr="dyn-brand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80772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YN-Band-36inch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8200"/>
            <a:ext cx="914400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5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14258" y="1777789"/>
            <a:ext cx="593414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0" b="1" i="1" kern="1200" cap="none" spc="-300">
                <a:solidFill>
                  <a:srgbClr val="072B60"/>
                </a:solidFill>
                <a:latin typeface="Segoe" pitchFamily="34" charset="0"/>
                <a:ea typeface="Segoe" pitchFamily="34" charset="0"/>
                <a:cs typeface="Segoe UI" pitchFamily="34" charset="0"/>
              </a:defRPr>
            </a:lvl1pPr>
          </a:lstStyle>
          <a:p>
            <a:r>
              <a:rPr lang="en-US" sz="9600" b="0" dirty="0" smtClean="0">
                <a:latin typeface="Segoe UI Light" pitchFamily="34" charset="0"/>
              </a:rPr>
              <a:t>Customer</a:t>
            </a:r>
            <a:endParaRPr lang="en-US" sz="9600" b="0" dirty="0">
              <a:latin typeface="Segoe UI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37" y="5170714"/>
            <a:ext cx="6167263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252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252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9" name="Picture 8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1430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1430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14" name="Picture 13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crosoftLogo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MicrosoftLogo_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pic>
        <p:nvPicPr>
          <p:cNvPr id="9" name="Picture 8" descr="dyn-brand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4" name="Picture 3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2" descr="\\cmcreate\Brandteam\EPRO\ARCHIVE\CROSS-BRAND\MS_logo\mslogo\ms-logo-bL_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4112" y="2438401"/>
            <a:ext cx="2971800" cy="482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9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48042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82675"/>
            <a:ext cx="4170363" cy="5386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03763" y="1082675"/>
            <a:ext cx="4171950" cy="5386388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628229815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crosoftLogo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dyn-brand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crosoftLogo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pic>
        <p:nvPicPr>
          <p:cNvPr id="11" name="Picture 10" descr="dyn-brand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4" name="Picture 2" descr="\\10.200.187.50\Microsoft\Dynamics\STX00029_Dyn_ERP_Template_Refresh\Studio\PPT\xx_resources\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b="50000"/>
          <a:stretch/>
        </p:blipFill>
        <p:spPr bwMode="auto">
          <a:xfrm>
            <a:off x="0" y="0"/>
            <a:ext cx="91403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6510"/>
            <a:ext cx="1066800" cy="1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9" name="Picture 3" descr="\\10.200.187.50\Microsoft\Dynamics\STX00029_Dyn_ERP_Template_Refresh\Studio\PPT\xx_resources\5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0"/>
          <a:stretch/>
        </p:blipFill>
        <p:spPr bwMode="auto">
          <a:xfrm>
            <a:off x="-1" y="2512484"/>
            <a:ext cx="9140371" cy="5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ms-logo-BWN-rgb-r2.png"/>
          <p:cNvPicPr>
            <a:picLocks noChangeAspect="1"/>
          </p:cNvPicPr>
          <p:nvPr userDrawn="1"/>
        </p:nvPicPr>
        <p:blipFill rotWithShape="1">
          <a:blip r:embed="rId4" cstate="print"/>
          <a:srcRect b="33690"/>
          <a:stretch/>
        </p:blipFill>
        <p:spPr>
          <a:xfrm>
            <a:off x="152401" y="196510"/>
            <a:ext cx="1194096" cy="20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43000"/>
            <a:ext cx="8229600" cy="49530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Segoe UI Light" pitchFamily="34" charset="0"/>
              </a:defRPr>
            </a:lvl1pPr>
            <a:lvl2pPr marL="741363" indent="-344488">
              <a:buFont typeface="Calibri" pitchFamily="34" charset="0"/>
              <a:buChar char="‒"/>
              <a:defRPr b="0">
                <a:solidFill>
                  <a:schemeClr val="tx1"/>
                </a:solidFill>
                <a:latin typeface="Segoe UI Light" pitchFamily="34" charset="0"/>
              </a:defRPr>
            </a:lvl2pPr>
            <a:lvl3pPr marL="1028700" indent="-342900">
              <a:buClr>
                <a:schemeClr val="tx1"/>
              </a:buClr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Calibri" pitchFamily="34" charset="0"/>
              <a:buChar char="‒"/>
              <a:defRPr sz="1600">
                <a:latin typeface="+mn-lt"/>
              </a:defRPr>
            </a:lvl5pPr>
            <a:lvl6pP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crosoftLogo_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pic>
        <p:nvPicPr>
          <p:cNvPr id="18" name="Picture 17" descr="MicrosoftLogo_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685800" cy="128588"/>
          </a:xfrm>
          <a:prstGeom prst="rect">
            <a:avLst/>
          </a:prstGeom>
        </p:spPr>
      </p:pic>
      <p:pic>
        <p:nvPicPr>
          <p:cNvPr id="11" name="Picture 10" descr="dyn-brand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17587" y="6138417"/>
            <a:ext cx="2621613" cy="566928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93916" y="5105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43000"/>
            <a:ext cx="8229600" cy="49530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Segoe UI Light" pitchFamily="34" charset="0"/>
              </a:defRPr>
            </a:lvl1pPr>
            <a:lvl2pPr marL="741363" indent="-344488">
              <a:buFont typeface="Calibri" pitchFamily="34" charset="0"/>
              <a:buChar char="‒"/>
              <a:defRPr b="0">
                <a:solidFill>
                  <a:schemeClr val="tx1"/>
                </a:solidFill>
                <a:latin typeface="Segoe UI Light" pitchFamily="34" charset="0"/>
              </a:defRPr>
            </a:lvl2pPr>
            <a:lvl3pPr marL="1028700" indent="-342900">
              <a:buClr>
                <a:schemeClr val="tx1"/>
              </a:buClr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Calibri" pitchFamily="34" charset="0"/>
              <a:buChar char="‒"/>
              <a:defRPr sz="1600">
                <a:latin typeface="+mn-lt"/>
              </a:defRPr>
            </a:lvl5pPr>
            <a:lvl6pP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9" name="Picture 8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5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58674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8077200" cy="1362075"/>
          </a:xfrm>
        </p:spPr>
        <p:txBody>
          <a:bodyPr anchor="t">
            <a:normAutofit/>
          </a:bodyPr>
          <a:lstStyle>
            <a:lvl1pPr algn="l">
              <a:defRPr sz="3600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YN-Band-36inch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8200"/>
            <a:ext cx="914400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14258" y="1777789"/>
            <a:ext cx="593414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0" b="1" i="1" kern="1200" cap="none" spc="-300">
                <a:solidFill>
                  <a:srgbClr val="072B60"/>
                </a:solidFill>
                <a:latin typeface="Segoe" pitchFamily="34" charset="0"/>
                <a:ea typeface="Segoe" pitchFamily="34" charset="0"/>
                <a:cs typeface="Segoe UI" pitchFamily="34" charset="0"/>
              </a:defRPr>
            </a:lvl1pPr>
          </a:lstStyle>
          <a:p>
            <a:r>
              <a:rPr lang="en-US" sz="9600" b="0" dirty="0" smtClean="0">
                <a:latin typeface="Segoe UI Light" pitchFamily="34" charset="0"/>
              </a:rPr>
              <a:t>Customer</a:t>
            </a:r>
            <a:endParaRPr lang="en-US" sz="9600" b="0" dirty="0">
              <a:latin typeface="Segoe UI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737" y="5170714"/>
            <a:ext cx="6167263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252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252" y="1143000"/>
            <a:ext cx="4101548" cy="46482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20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pic>
        <p:nvPicPr>
          <p:cNvPr id="8" name="Picture 7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9" name="Picture 8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4" name="Picture 2" descr="\\10.200.187.50\Microsoft\Dynamics\STX00029_Dyn_ERP_Template_Refresh\Studio\PPT\xx_resources\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b="50000"/>
          <a:stretch/>
        </p:blipFill>
        <p:spPr bwMode="auto">
          <a:xfrm>
            <a:off x="0" y="0"/>
            <a:ext cx="91403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6510"/>
            <a:ext cx="1066800" cy="1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1430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1430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0" y="1828800"/>
            <a:ext cx="3886200" cy="44196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Segoe UI Light" pitchFamily="34" charset="0"/>
              </a:defRPr>
            </a:lvl1pPr>
            <a:lvl2pPr marL="569913" indent="-225425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2pPr>
            <a:lvl3pPr marL="971550" indent="-285750"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6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Arial" pitchFamily="34" charset="0"/>
              <a:buChar char="•"/>
              <a:defRPr sz="1400" b="0">
                <a:solidFill>
                  <a:schemeClr val="tx1"/>
                </a:solidFill>
                <a:latin typeface="Segoe UI Light" pitchFamily="34" charset="0"/>
              </a:defRPr>
            </a:lvl5pPr>
            <a:lvl6pPr marL="2286000" indent="0"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14" name="Picture 13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pic>
        <p:nvPicPr>
          <p:cNvPr id="3" name="Picture 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4" name="Picture 3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2" descr="\\cmcreate\Brandteam\EPRO\ARCHIVE\CROSS-BRAND\MS_logo\mslogo\ms-logo-bL_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4112" y="2438401"/>
            <a:ext cx="2971800" cy="482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5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yn-bran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6416" y="6293935"/>
            <a:ext cx="1902784" cy="411480"/>
          </a:xfrm>
          <a:prstGeom prst="rect">
            <a:avLst/>
          </a:prstGeom>
        </p:spPr>
      </p:pic>
      <p:pic>
        <p:nvPicPr>
          <p:cNvPr id="9" name="Picture 3" descr="\\10.200.187.50\Microsoft\Dynamics\STX00029_Dyn_ERP_Template_Refresh\Studio\PPT\xx_resources\5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0"/>
          <a:stretch/>
        </p:blipFill>
        <p:spPr bwMode="auto">
          <a:xfrm>
            <a:off x="-1" y="2512484"/>
            <a:ext cx="9140371" cy="5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ms-logo-BWN-rgb-r2.png"/>
          <p:cNvPicPr>
            <a:picLocks noChangeAspect="1"/>
          </p:cNvPicPr>
          <p:nvPr userDrawn="1"/>
        </p:nvPicPr>
        <p:blipFill rotWithShape="1">
          <a:blip r:embed="rId4" cstate="print"/>
          <a:srcRect b="33690"/>
          <a:stretch/>
        </p:blipFill>
        <p:spPr>
          <a:xfrm>
            <a:off x="152401" y="196510"/>
            <a:ext cx="1194096" cy="20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43000"/>
            <a:ext cx="8229600" cy="49530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Segoe UI Light" pitchFamily="34" charset="0"/>
              </a:defRPr>
            </a:lvl1pPr>
            <a:lvl2pPr marL="741363" indent="-344488">
              <a:buFont typeface="Calibri" pitchFamily="34" charset="0"/>
              <a:buChar char="‒"/>
              <a:defRPr b="0">
                <a:solidFill>
                  <a:schemeClr val="tx1"/>
                </a:solidFill>
                <a:latin typeface="Segoe UI Light" pitchFamily="34" charset="0"/>
              </a:defRPr>
            </a:lvl2pPr>
            <a:lvl3pPr marL="1028700" indent="-342900">
              <a:buClr>
                <a:schemeClr val="tx1"/>
              </a:buClr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Calibri" pitchFamily="34" charset="0"/>
              <a:buChar char="‒"/>
              <a:defRPr sz="1600">
                <a:latin typeface="+mn-lt"/>
              </a:defRPr>
            </a:lvl5pPr>
            <a:lvl6pP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143000"/>
            <a:ext cx="8229600" cy="49530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 b="0">
                <a:solidFill>
                  <a:schemeClr val="tx1"/>
                </a:solidFill>
                <a:latin typeface="Segoe UI Light" pitchFamily="34" charset="0"/>
              </a:defRPr>
            </a:lvl1pPr>
            <a:lvl2pPr marL="741363" indent="-344488">
              <a:buFont typeface="Calibri" pitchFamily="34" charset="0"/>
              <a:buChar char="‒"/>
              <a:defRPr b="0">
                <a:solidFill>
                  <a:schemeClr val="tx1"/>
                </a:solidFill>
                <a:latin typeface="Segoe UI Light" pitchFamily="34" charset="0"/>
              </a:defRPr>
            </a:lvl2pPr>
            <a:lvl3pPr marL="1028700" indent="-342900">
              <a:buClr>
                <a:schemeClr val="tx1"/>
              </a:buClr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Segoe UI Light" pitchFamily="34" charset="0"/>
              </a:defRPr>
            </a:lvl3pPr>
            <a:lvl4pPr marL="1428750" indent="-285750">
              <a:buFont typeface="Calibri" pitchFamily="34" charset="0"/>
              <a:buChar char="‒"/>
              <a:defRPr sz="1800" b="0">
                <a:solidFill>
                  <a:schemeClr val="tx1"/>
                </a:solidFill>
                <a:latin typeface="Segoe UI Light" pitchFamily="34" charset="0"/>
              </a:defRPr>
            </a:lvl4pPr>
            <a:lvl5pPr marL="1885950" indent="-285750">
              <a:buFont typeface="Calibri" pitchFamily="34" charset="0"/>
              <a:buChar char="‒"/>
              <a:defRPr sz="1600">
                <a:latin typeface="+mn-lt"/>
              </a:defRPr>
            </a:lvl5pPr>
            <a:lvl6pPr>
              <a:defRPr sz="1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9" name="Picture 8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 b="0"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5" descr="dyn-brand_rgb.png"/>
          <p:cNvPicPr>
            <a:picLocks noChangeAspect="1"/>
          </p:cNvPicPr>
          <p:nvPr userDrawn="1"/>
        </p:nvPicPr>
        <p:blipFill rotWithShape="1">
          <a:blip r:embed="rId3" cstate="print"/>
          <a:srcRect r="77916"/>
          <a:stretch/>
        </p:blipFill>
        <p:spPr>
          <a:xfrm>
            <a:off x="7289998" y="6366750"/>
            <a:ext cx="307214" cy="30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30" y="6366750"/>
            <a:ext cx="1084998" cy="2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YN-Band-36inch_rgb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5" descr="DYN-Band-36inch_rgb.png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1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FF5FA1A2-C001-4805-8200-1A6A269D5165}" type="datetimeFigureOut">
              <a:rPr lang="en-US" smtClean="0"/>
              <a:pPr/>
              <a:t>5/31/2012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75812" y="6379110"/>
            <a:ext cx="1251553" cy="274600"/>
            <a:chOff x="7300433" y="4705350"/>
            <a:chExt cx="1371095" cy="300828"/>
          </a:xfrm>
        </p:grpSpPr>
        <p:pic>
          <p:nvPicPr>
            <p:cNvPr id="16" name="Picture 15" descr="dyn-brand_rgb.png"/>
            <p:cNvPicPr>
              <a:picLocks noChangeAspect="1"/>
            </p:cNvPicPr>
            <p:nvPr userDrawn="1"/>
          </p:nvPicPr>
          <p:blipFill rotWithShape="1">
            <a:blip r:embed="rId26" cstate="print"/>
            <a:srcRect r="77916"/>
            <a:stretch/>
          </p:blipFill>
          <p:spPr>
            <a:xfrm>
              <a:off x="7300433" y="4705350"/>
              <a:ext cx="307214" cy="3008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530" y="4705350"/>
              <a:ext cx="1084998" cy="29867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7" r:id="rId4"/>
    <p:sldLayoutId id="2147483696" r:id="rId5"/>
    <p:sldLayoutId id="2147483675" r:id="rId6"/>
    <p:sldLayoutId id="2147483690" r:id="rId7"/>
    <p:sldLayoutId id="2147483676" r:id="rId8"/>
    <p:sldLayoutId id="2147483691" r:id="rId9"/>
    <p:sldLayoutId id="2147483677" r:id="rId10"/>
    <p:sldLayoutId id="2147483678" r:id="rId11"/>
    <p:sldLayoutId id="2147483679" r:id="rId12"/>
    <p:sldLayoutId id="2147483698" r:id="rId13"/>
    <p:sldLayoutId id="2147483680" r:id="rId14"/>
    <p:sldLayoutId id="2147483681" r:id="rId15"/>
    <p:sldLayoutId id="2147483692" r:id="rId16"/>
    <p:sldLayoutId id="2147483682" r:id="rId17"/>
    <p:sldLayoutId id="2147483693" r:id="rId18"/>
    <p:sldLayoutId id="2147483684" r:id="rId19"/>
    <p:sldLayoutId id="2147483694" r:id="rId20"/>
    <p:sldLayoutId id="2147483686" r:id="rId21"/>
    <p:sldLayoutId id="2147483695" r:id="rId22"/>
    <p:sldLayoutId id="214748370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2"/>
          </a:solidFill>
          <a:latin typeface="Segoe UI Ligh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-285750" algn="l" defTabSz="914400" rtl="0" eaLnBrk="1" latinLnBrk="0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2400" b="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600"/>
        </a:spcBef>
        <a:spcAft>
          <a:spcPts val="600"/>
        </a:spcAft>
        <a:buFont typeface="Calibri" pitchFamily="34" charset="0"/>
        <a:buChar char="‒"/>
        <a:defRPr sz="2400" b="0" kern="1200" baseline="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b="0" kern="1200" baseline="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ts val="600"/>
        </a:spcBef>
        <a:spcAft>
          <a:spcPts val="600"/>
        </a:spcAft>
        <a:buFont typeface="Calibri" pitchFamily="34" charset="0"/>
        <a:buChar char="‐"/>
        <a:defRPr sz="2400" b="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YN-Band-36inch_rgb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pic>
        <p:nvPicPr>
          <p:cNvPr id="6" name="Picture 5" descr="DYN-Band-36inch_rgb.pn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55"/>
            <a:ext cx="9144000" cy="448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1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FF5FA1A2-C001-4805-8200-1A6A269D5165}" type="datetimeFigureOut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5/31/2012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791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lang="en-US"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1931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75812" y="6379110"/>
            <a:ext cx="1251553" cy="274600"/>
            <a:chOff x="7300433" y="4705350"/>
            <a:chExt cx="1371095" cy="300828"/>
          </a:xfrm>
        </p:grpSpPr>
        <p:pic>
          <p:nvPicPr>
            <p:cNvPr id="16" name="Picture 15" descr="dyn-brand_rgb.png"/>
            <p:cNvPicPr>
              <a:picLocks noChangeAspect="1"/>
            </p:cNvPicPr>
            <p:nvPr userDrawn="1"/>
          </p:nvPicPr>
          <p:blipFill rotWithShape="1">
            <a:blip r:embed="rId25" cstate="print"/>
            <a:srcRect r="77916"/>
            <a:stretch/>
          </p:blipFill>
          <p:spPr>
            <a:xfrm>
              <a:off x="7300433" y="4705350"/>
              <a:ext cx="307214" cy="3008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6530" y="4705350"/>
              <a:ext cx="1084998" cy="29867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-152400"/>
            <a:ext cx="1895475" cy="10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2"/>
          </a:solidFill>
          <a:latin typeface="Segoe UI Ligh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-285750" algn="l" defTabSz="914400" rtl="0" eaLnBrk="1" latinLnBrk="0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2400" b="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600"/>
        </a:spcBef>
        <a:spcAft>
          <a:spcPts val="600"/>
        </a:spcAft>
        <a:buFont typeface="Calibri" pitchFamily="34" charset="0"/>
        <a:buChar char="‒"/>
        <a:defRPr sz="2400" b="0" kern="1200" baseline="0">
          <a:solidFill>
            <a:schemeClr val="tx1"/>
          </a:solidFill>
          <a:latin typeface="Segoe UI Light" pitchFamily="34" charset="0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b="0" kern="1200" baseline="0">
          <a:solidFill>
            <a:schemeClr val="tx1"/>
          </a:solidFill>
          <a:latin typeface="Segoe UI Light" pitchFamily="34" charset="0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ts val="600"/>
        </a:spcBef>
        <a:spcAft>
          <a:spcPts val="600"/>
        </a:spcAft>
        <a:buFont typeface="Calibri" pitchFamily="34" charset="0"/>
        <a:buChar char="‐"/>
        <a:defRPr sz="2400" b="0" kern="1200">
          <a:solidFill>
            <a:schemeClr val="tx1"/>
          </a:solidFill>
          <a:latin typeface="Segoe U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uzmanerp.com/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Oğuz Kılınç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C.A.M. KESİM OPTİMİZASYONU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Segoe UI Light" pitchFamily="34" charset="0"/>
              </a:rPr>
              <a:t>Danışman /  31 Mayıs 2012 - Eskişehir</a:t>
            </a:r>
            <a:endParaRPr lang="en-US" dirty="0">
              <a:latin typeface="Segoe U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07444"/>
            <a:ext cx="2705100" cy="5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KISACA PROJEMİZ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71600"/>
            <a:ext cx="4343400" cy="4724400"/>
          </a:xfrm>
        </p:spPr>
        <p:txBody>
          <a:bodyPr/>
          <a:lstStyle/>
          <a:p>
            <a:r>
              <a:rPr lang="tr-TR" sz="2200" dirty="0" smtClean="0"/>
              <a:t>Entegrasyon çift yönlü kurulacaktır.</a:t>
            </a:r>
          </a:p>
          <a:p>
            <a:r>
              <a:rPr lang="tr-TR" sz="2200" dirty="0" smtClean="0"/>
              <a:t>Nesting programı için girdi Dynamics Ax içerisinde gruplanan üretim emirleri olacaktır.</a:t>
            </a:r>
          </a:p>
          <a:p>
            <a:r>
              <a:rPr lang="tr-TR" sz="2200" dirty="0" smtClean="0"/>
              <a:t>Nesting programı çıktısı olan yerleşim planı ve seçilen levha, Dynamics Ax üretimlerinde malzeme ve işçilik süresi tüketiminin girdisini oluşturacaktır.</a:t>
            </a:r>
          </a:p>
          <a:p>
            <a:endParaRPr lang="tr-TR" dirty="0" smtClean="0"/>
          </a:p>
          <a:p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5105400" y="1295400"/>
            <a:ext cx="3352800" cy="4343400"/>
            <a:chOff x="5334000" y="1295400"/>
            <a:chExt cx="3124200" cy="4343400"/>
          </a:xfrm>
        </p:grpSpPr>
        <p:sp>
          <p:nvSpPr>
            <p:cNvPr id="4" name="Left-Right Arrow 3"/>
            <p:cNvSpPr/>
            <p:nvPr/>
          </p:nvSpPr>
          <p:spPr>
            <a:xfrm rot="5400000">
              <a:off x="6019800" y="3188677"/>
              <a:ext cx="1828800" cy="609600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5791200" y="1295400"/>
              <a:ext cx="2286000" cy="1143000"/>
            </a:xfrm>
            <a:prstGeom prst="flowChartMagneticDisk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NESTİNG</a:t>
              </a:r>
              <a:endParaRPr lang="tr-TR" dirty="0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5791200" y="4572000"/>
              <a:ext cx="2286000" cy="1066800"/>
            </a:xfrm>
            <a:prstGeom prst="flowChartMagneticDisk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DYNAMİCS AX</a:t>
              </a:r>
              <a:endParaRPr lang="tr-T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3200400"/>
              <a:ext cx="1219200" cy="381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GİRDİ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000" y="3200400"/>
              <a:ext cx="1219200" cy="381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ÇIKTI</a:t>
              </a:r>
              <a:endParaRPr lang="tr-T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1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33800" y="1447800"/>
            <a:ext cx="5181600" cy="4614862"/>
          </a:xfrm>
        </p:spPr>
        <p:txBody>
          <a:bodyPr>
            <a:normAutofit/>
          </a:bodyPr>
          <a:lstStyle/>
          <a:p>
            <a:r>
              <a:rPr lang="tr-TR" sz="2400" dirty="0"/>
              <a:t>Satıştan sevkiyata </a:t>
            </a:r>
            <a:r>
              <a:rPr lang="tr-TR" sz="2400" dirty="0" smtClean="0"/>
              <a:t>minumum </a:t>
            </a:r>
            <a:r>
              <a:rPr lang="tr-TR" sz="2400" dirty="0"/>
              <a:t>ürün bilgisi </a:t>
            </a:r>
            <a:r>
              <a:rPr lang="tr-TR" sz="2400" dirty="0" smtClean="0"/>
              <a:t>hataları </a:t>
            </a:r>
            <a:endParaRPr lang="tr-TR" sz="2200" dirty="0" smtClean="0"/>
          </a:p>
          <a:p>
            <a:r>
              <a:rPr lang="tr-TR" sz="2200" dirty="0" smtClean="0"/>
              <a:t>Minumum malzeme fireleri</a:t>
            </a:r>
          </a:p>
          <a:p>
            <a:r>
              <a:rPr lang="tr-TR" sz="2200" dirty="0" smtClean="0"/>
              <a:t>Kolay takip edilebilir üretim emirleri</a:t>
            </a:r>
          </a:p>
          <a:p>
            <a:r>
              <a:rPr lang="tr-TR" sz="2200" dirty="0" smtClean="0"/>
              <a:t>Doğru malzeme tüketimleri</a:t>
            </a:r>
          </a:p>
          <a:p>
            <a:r>
              <a:rPr lang="tr-TR" sz="2200" dirty="0" smtClean="0"/>
              <a:t>Etkin ve verimli stok kontrolü</a:t>
            </a:r>
          </a:p>
          <a:p>
            <a:r>
              <a:rPr lang="tr-TR" sz="2200" dirty="0" smtClean="0"/>
              <a:t>Daha kısa işçilik süreleri</a:t>
            </a:r>
          </a:p>
          <a:p>
            <a:r>
              <a:rPr lang="tr-TR" sz="2200" dirty="0" smtClean="0"/>
              <a:t>Anlık izlenebilir üretim maliyetleri</a:t>
            </a:r>
          </a:p>
          <a:p>
            <a:endParaRPr lang="tr-TR" sz="22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13283" cy="35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NESTING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90600"/>
            <a:ext cx="5486400" cy="5257800"/>
          </a:xfrm>
        </p:spPr>
        <p:txBody>
          <a:bodyPr>
            <a:normAutofit/>
          </a:bodyPr>
          <a:lstStyle/>
          <a:p>
            <a:r>
              <a:rPr lang="tr-TR" sz="2200" dirty="0" smtClean="0"/>
              <a:t>Bir </a:t>
            </a:r>
            <a:r>
              <a:rPr lang="tr-TR" sz="2200" dirty="0"/>
              <a:t>alan (hacim) </a:t>
            </a:r>
            <a:r>
              <a:rPr lang="tr-TR" sz="2200" dirty="0" smtClean="0"/>
              <a:t>üzerine çeşitli </a:t>
            </a:r>
            <a:r>
              <a:rPr lang="tr-TR" sz="2200" dirty="0"/>
              <a:t>parçaları malzeme </a:t>
            </a:r>
            <a:r>
              <a:rPr lang="tr-TR" sz="2200" dirty="0" smtClean="0"/>
              <a:t>sarfiyatını en </a:t>
            </a:r>
            <a:r>
              <a:rPr lang="tr-TR" sz="2200" dirty="0"/>
              <a:t>aza indirecek biçimde </a:t>
            </a:r>
            <a:r>
              <a:rPr lang="tr-TR" sz="2200" dirty="0" smtClean="0"/>
              <a:t>yerleştirme </a:t>
            </a:r>
            <a:r>
              <a:rPr lang="tr-TR" sz="2200" dirty="0"/>
              <a:t>işlemidir</a:t>
            </a:r>
            <a:r>
              <a:rPr lang="tr-TR" sz="2200" dirty="0" smtClean="0"/>
              <a:t>.</a:t>
            </a:r>
          </a:p>
          <a:p>
            <a:r>
              <a:rPr lang="tr-TR" sz="2200" dirty="0" smtClean="0"/>
              <a:t>Değişik miktar, ölçü ve şekillerde parçalar</a:t>
            </a:r>
          </a:p>
          <a:p>
            <a:r>
              <a:rPr lang="tr-TR" sz="2200" dirty="0" smtClean="0"/>
              <a:t>Farklı ebatlarda ham levha stoğu</a:t>
            </a:r>
          </a:p>
          <a:p>
            <a:r>
              <a:rPr lang="tr-TR" sz="2200" dirty="0" smtClean="0"/>
              <a:t>Uygun levha – parça eşleştirmesi</a:t>
            </a:r>
          </a:p>
          <a:p>
            <a:r>
              <a:rPr lang="tr-TR" sz="2200" dirty="0" smtClean="0"/>
              <a:t>Amaç kısıtları</a:t>
            </a:r>
          </a:p>
          <a:p>
            <a:pPr lvl="1"/>
            <a:r>
              <a:rPr lang="tr-TR" sz="2000" dirty="0" smtClean="0"/>
              <a:t>En az fire</a:t>
            </a:r>
          </a:p>
          <a:p>
            <a:pPr lvl="1"/>
            <a:r>
              <a:rPr lang="tr-TR" sz="2000" dirty="0" smtClean="0"/>
              <a:t>Teslim tarihi</a:t>
            </a:r>
          </a:p>
          <a:p>
            <a:pPr lvl="1"/>
            <a:r>
              <a:rPr lang="tr-TR" sz="2000" dirty="0" smtClean="0"/>
              <a:t>Tüm parçaların işleme alınması</a:t>
            </a:r>
          </a:p>
          <a:p>
            <a:pPr lvl="1"/>
            <a:r>
              <a:rPr lang="tr-TR" sz="2000" dirty="0" smtClean="0"/>
              <a:t>Makine malzeme tutarlılığı vb.</a:t>
            </a:r>
          </a:p>
          <a:p>
            <a:pPr lvl="1"/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00036"/>
            <a:ext cx="3581400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tr-TR" dirty="0" smtClean="0"/>
              <a:t>NESTING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4953000" cy="4572000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 smtClean="0"/>
              <a:t>Sonuçlar </a:t>
            </a:r>
            <a:r>
              <a:rPr lang="tr-TR" sz="2200" dirty="0" smtClean="0"/>
              <a:t>açık ve anlaşılır </a:t>
            </a:r>
            <a:r>
              <a:rPr lang="tr-TR" sz="2200" dirty="0"/>
              <a:t>olmalıdır. </a:t>
            </a:r>
          </a:p>
          <a:p>
            <a:r>
              <a:rPr lang="tr-TR" sz="2200" dirty="0" smtClean="0"/>
              <a:t>Alternatif çözümler içermelidir.</a:t>
            </a:r>
          </a:p>
          <a:p>
            <a:r>
              <a:rPr lang="tr-TR" sz="2200" dirty="0" smtClean="0"/>
              <a:t>Ham plaka stokları dikkate alınmalıdır.</a:t>
            </a:r>
          </a:p>
          <a:p>
            <a:r>
              <a:rPr lang="tr-TR" sz="2200" dirty="0" smtClean="0"/>
              <a:t>Operatör </a:t>
            </a:r>
            <a:r>
              <a:rPr lang="tr-TR" sz="2200" dirty="0"/>
              <a:t>üretim boyunca, kesme sırasını takip edebilmelidir.</a:t>
            </a:r>
            <a:r>
              <a:rPr lang="fr-CH" sz="2200" dirty="0"/>
              <a:t> </a:t>
            </a:r>
            <a:endParaRPr lang="tr-TR" sz="2200" dirty="0" smtClean="0"/>
          </a:p>
          <a:p>
            <a:pPr lvl="1"/>
            <a:r>
              <a:rPr lang="tr-TR" sz="1800" dirty="0" smtClean="0"/>
              <a:t>Kesim iş emirleri</a:t>
            </a:r>
          </a:p>
          <a:p>
            <a:pPr lvl="1"/>
            <a:r>
              <a:rPr lang="tr-TR" sz="1800" dirty="0" smtClean="0"/>
              <a:t>Barkod uygulaması</a:t>
            </a:r>
            <a:endParaRPr lang="fr-CH" sz="1800" dirty="0"/>
          </a:p>
          <a:p>
            <a:r>
              <a:rPr lang="tr-TR" sz="2200" dirty="0"/>
              <a:t>Çözümün üretimde kullanılan CNC ünitesine doğruca </a:t>
            </a:r>
            <a:r>
              <a:rPr lang="tr-TR" sz="2200" dirty="0" smtClean="0"/>
              <a:t>aktarılması sağlanmalıdır.</a:t>
            </a:r>
          </a:p>
          <a:p>
            <a:r>
              <a:rPr lang="tr-TR" sz="2200" dirty="0" smtClean="0"/>
              <a:t>Kesim sonuçları Dynamics AX ERP programına kolayca işlenebilmelidir.</a:t>
            </a:r>
            <a:endParaRPr lang="fr-CH" dirty="0"/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11" y="3352800"/>
            <a:ext cx="2880000" cy="25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95" y="990600"/>
            <a:ext cx="2847916" cy="216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066800"/>
          </a:xfrm>
        </p:spPr>
        <p:txBody>
          <a:bodyPr/>
          <a:lstStyle/>
          <a:p>
            <a:r>
              <a:rPr lang="tr-TR" dirty="0" smtClean="0"/>
              <a:t>GENEL İŞ AKIŞI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62400" y="1371600"/>
            <a:ext cx="5029200" cy="41148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Siparişlere bağlı olarak </a:t>
            </a:r>
            <a:r>
              <a:rPr lang="tr-TR" sz="2400" dirty="0"/>
              <a:t>yaratılan üretim </a:t>
            </a:r>
            <a:r>
              <a:rPr lang="tr-TR" sz="2400" dirty="0" smtClean="0"/>
              <a:t>emirleri </a:t>
            </a:r>
            <a:r>
              <a:rPr lang="tr-TR" sz="2400" b="1" dirty="0" smtClean="0">
                <a:solidFill>
                  <a:srgbClr val="FF0000"/>
                </a:solidFill>
              </a:rPr>
              <a:t>(Dynamics Ax)</a:t>
            </a:r>
          </a:p>
          <a:p>
            <a:r>
              <a:rPr lang="tr-TR" sz="2400" dirty="0"/>
              <a:t>K</a:t>
            </a:r>
            <a:r>
              <a:rPr lang="tr-TR" sz="2400" dirty="0" smtClean="0"/>
              <a:t>ullanıcının </a:t>
            </a:r>
            <a:r>
              <a:rPr lang="tr-TR" sz="2400" dirty="0"/>
              <a:t>belirleyebileceği </a:t>
            </a:r>
            <a:r>
              <a:rPr lang="tr-TR" sz="2400" dirty="0" smtClean="0"/>
              <a:t>optimizasyon </a:t>
            </a:r>
            <a:r>
              <a:rPr lang="tr-TR" sz="2400" dirty="0"/>
              <a:t>kuralları ile </a:t>
            </a:r>
            <a:r>
              <a:rPr lang="tr-TR" sz="2400" dirty="0" smtClean="0"/>
              <a:t>gruplama </a:t>
            </a:r>
            <a:r>
              <a:rPr lang="tr-TR" sz="2400" b="1" dirty="0" smtClean="0">
                <a:solidFill>
                  <a:srgbClr val="FF0000"/>
                </a:solidFill>
              </a:rPr>
              <a:t>(Dynamic Ax)</a:t>
            </a:r>
          </a:p>
          <a:p>
            <a:pPr lvl="1"/>
            <a:r>
              <a:rPr lang="tr-TR" sz="2000" dirty="0" smtClean="0"/>
              <a:t>teslim </a:t>
            </a:r>
            <a:r>
              <a:rPr lang="tr-TR" sz="2000" dirty="0"/>
              <a:t>tarihi</a:t>
            </a:r>
            <a:r>
              <a:rPr lang="tr-TR" sz="2000" dirty="0" smtClean="0"/>
              <a:t>,</a:t>
            </a:r>
          </a:p>
          <a:p>
            <a:pPr lvl="1"/>
            <a:r>
              <a:rPr lang="tr-TR" sz="2000" dirty="0" smtClean="0"/>
              <a:t>sipariş </a:t>
            </a:r>
            <a:r>
              <a:rPr lang="tr-TR" sz="2000" dirty="0"/>
              <a:t>numarası, </a:t>
            </a:r>
            <a:endParaRPr lang="tr-TR" sz="2000" dirty="0" smtClean="0"/>
          </a:p>
          <a:p>
            <a:pPr lvl="1"/>
            <a:r>
              <a:rPr lang="tr-TR" sz="2000" dirty="0" smtClean="0"/>
              <a:t>levha </a:t>
            </a:r>
            <a:r>
              <a:rPr lang="tr-TR" sz="2000" dirty="0"/>
              <a:t>tipi, </a:t>
            </a:r>
            <a:endParaRPr lang="tr-TR" sz="2000" dirty="0" smtClean="0"/>
          </a:p>
          <a:p>
            <a:pPr lvl="1"/>
            <a:r>
              <a:rPr lang="tr-TR" sz="2000" dirty="0" smtClean="0"/>
              <a:t>yüzey </a:t>
            </a:r>
            <a:r>
              <a:rPr lang="tr-TR" sz="2000" dirty="0"/>
              <a:t>işlemleri </a:t>
            </a:r>
            <a:r>
              <a:rPr lang="tr-TR" sz="2000" dirty="0" smtClean="0"/>
              <a:t>vb</a:t>
            </a:r>
            <a:r>
              <a:rPr lang="tr-TR" sz="2000" dirty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200" dirty="0" smtClean="0"/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İŞ AKIŞI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4800600" cy="5105400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 smtClean="0"/>
              <a:t>Gruplamaya bağlı olarak kesim optimizasyonu </a:t>
            </a:r>
            <a:r>
              <a:rPr lang="tr-TR" sz="2200" b="1" dirty="0" smtClean="0">
                <a:solidFill>
                  <a:srgbClr val="FF0000"/>
                </a:solidFill>
              </a:rPr>
              <a:t>(Nesting)</a:t>
            </a:r>
          </a:p>
          <a:p>
            <a:pPr lvl="1"/>
            <a:r>
              <a:rPr lang="tr-TR" sz="1800" dirty="0" smtClean="0"/>
              <a:t>Uygun levhaların belirlenmesi</a:t>
            </a:r>
          </a:p>
          <a:p>
            <a:pPr lvl="1"/>
            <a:r>
              <a:rPr lang="tr-TR" sz="1800" dirty="0" smtClean="0"/>
              <a:t>İşlenecek parçaların levhalarla eşleştirilmesi</a:t>
            </a:r>
          </a:p>
          <a:p>
            <a:pPr lvl="1"/>
            <a:r>
              <a:rPr lang="tr-TR" sz="1800" dirty="0" smtClean="0"/>
              <a:t>Alternatif sonuçlardan en uygunu seçme</a:t>
            </a:r>
          </a:p>
          <a:p>
            <a:pPr lvl="1"/>
            <a:r>
              <a:rPr lang="tr-TR" sz="1800" dirty="0" smtClean="0"/>
              <a:t>Yerleşim sonuçlarının ilgili makinelere yüklenmesi</a:t>
            </a:r>
          </a:p>
          <a:p>
            <a:r>
              <a:rPr lang="tr-TR" sz="2200" dirty="0" smtClean="0"/>
              <a:t>Nesting sonuçlarına göre CNC </a:t>
            </a:r>
            <a:r>
              <a:rPr lang="tr-TR" sz="2200" dirty="0"/>
              <a:t>tezgahlar </a:t>
            </a:r>
            <a:r>
              <a:rPr lang="tr-TR" sz="2200" dirty="0" smtClean="0"/>
              <a:t>bazında oluşan kesim iş listeleri </a:t>
            </a:r>
            <a:r>
              <a:rPr lang="tr-TR" sz="2000" b="1" dirty="0" smtClean="0">
                <a:solidFill>
                  <a:srgbClr val="FF0000"/>
                </a:solidFill>
              </a:rPr>
              <a:t>(Nesting-Dynamics Ax)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Kesim iş listelerine bağlı malzeme talepleri </a:t>
            </a:r>
            <a:r>
              <a:rPr lang="tr-TR" sz="2000" b="1" dirty="0" smtClean="0">
                <a:solidFill>
                  <a:srgbClr val="FF0000"/>
                </a:solidFill>
              </a:rPr>
              <a:t>(Dynamics </a:t>
            </a:r>
            <a:r>
              <a:rPr lang="tr-TR" sz="2000" b="1" dirty="0">
                <a:solidFill>
                  <a:srgbClr val="FF0000"/>
                </a:solidFill>
              </a:rPr>
              <a:t>Ax)</a:t>
            </a:r>
          </a:p>
          <a:p>
            <a:r>
              <a:rPr lang="tr-TR" sz="2200" dirty="0" smtClean="0"/>
              <a:t>İş listeleri çerçevesinde üretimlerin gerçekleşmesi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8100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İŞ AKIŞI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1143000"/>
            <a:ext cx="5029200" cy="5105400"/>
          </a:xfrm>
        </p:spPr>
        <p:txBody>
          <a:bodyPr>
            <a:normAutofit/>
          </a:bodyPr>
          <a:lstStyle/>
          <a:p>
            <a:r>
              <a:rPr lang="tr-TR" sz="2200" dirty="0"/>
              <a:t>Sonuçların üretim emirlerine işlenmesi </a:t>
            </a:r>
            <a:r>
              <a:rPr lang="tr-TR" sz="2200" b="1" dirty="0" smtClean="0">
                <a:solidFill>
                  <a:srgbClr val="FF0000"/>
                </a:solidFill>
              </a:rPr>
              <a:t>(Dynamics Ax)</a:t>
            </a:r>
          </a:p>
          <a:p>
            <a:pPr lvl="1"/>
            <a:r>
              <a:rPr lang="tr-TR" sz="1800" dirty="0" smtClean="0"/>
              <a:t>Malzeme tüketimlerinin otomatik üretim emirleri ile ilişkilendirilmesi</a:t>
            </a:r>
          </a:p>
          <a:p>
            <a:pPr lvl="1"/>
            <a:r>
              <a:rPr lang="tr-TR" sz="1800" dirty="0"/>
              <a:t>O</a:t>
            </a:r>
            <a:r>
              <a:rPr lang="tr-TR" sz="1800" dirty="0" smtClean="0"/>
              <a:t>luşacak </a:t>
            </a:r>
            <a:r>
              <a:rPr lang="tr-TR" sz="1800" dirty="0"/>
              <a:t>mamul ve </a:t>
            </a:r>
            <a:r>
              <a:rPr lang="tr-TR" sz="1800" dirty="0" smtClean="0"/>
              <a:t>yarımamullerin barkodlanması</a:t>
            </a:r>
          </a:p>
          <a:p>
            <a:pPr lvl="1"/>
            <a:r>
              <a:rPr lang="tr-TR" sz="1800" dirty="0" smtClean="0"/>
              <a:t>Üretim sürelerinin ilgili üretim emirlerine işlenmesi</a:t>
            </a:r>
          </a:p>
          <a:p>
            <a:r>
              <a:rPr lang="tr-TR" sz="2200" dirty="0" smtClean="0"/>
              <a:t>Üretim raporları </a:t>
            </a:r>
            <a:r>
              <a:rPr lang="tr-TR" sz="2200" b="1" dirty="0">
                <a:solidFill>
                  <a:srgbClr val="FF0000"/>
                </a:solidFill>
              </a:rPr>
              <a:t>(Dynamics Ax)</a:t>
            </a:r>
          </a:p>
          <a:p>
            <a:pPr lvl="1"/>
            <a:r>
              <a:rPr lang="tr-TR" sz="1800" dirty="0" smtClean="0"/>
              <a:t>Tahmini ve fiili malzeme maliyetleri</a:t>
            </a:r>
          </a:p>
          <a:p>
            <a:pPr lvl="1"/>
            <a:r>
              <a:rPr lang="tr-TR" sz="1800" dirty="0" smtClean="0"/>
              <a:t>Tahmini ve fiili işçilik süreleri</a:t>
            </a:r>
          </a:p>
          <a:p>
            <a:r>
              <a:rPr lang="tr-TR" sz="2200" dirty="0" smtClean="0"/>
              <a:t>Sipariş durum takibi </a:t>
            </a:r>
            <a:r>
              <a:rPr lang="tr-TR" sz="2200" b="1" dirty="0">
                <a:solidFill>
                  <a:srgbClr val="FF0000"/>
                </a:solidFill>
              </a:rPr>
              <a:t>(Dynamics Ax)</a:t>
            </a:r>
          </a:p>
          <a:p>
            <a:endParaRPr lang="tr-TR" sz="2200" dirty="0" smtClean="0"/>
          </a:p>
          <a:p>
            <a:pPr lvl="1"/>
            <a:endParaRPr lang="tr-TR" sz="1800" dirty="0"/>
          </a:p>
          <a:p>
            <a:pPr lvl="1"/>
            <a:endParaRPr lang="tr-T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3464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PAZARLAMA HEDEFİ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5257800" cy="3962400"/>
          </a:xfrm>
        </p:spPr>
        <p:txBody>
          <a:bodyPr>
            <a:normAutofit/>
          </a:bodyPr>
          <a:lstStyle/>
          <a:p>
            <a:r>
              <a:rPr lang="tr-TR" sz="2200" dirty="0"/>
              <a:t>Sipariş aşamasında muhtelif </a:t>
            </a:r>
            <a:r>
              <a:rPr lang="tr-TR" sz="2200" dirty="0" smtClean="0"/>
              <a:t>değişkenler </a:t>
            </a:r>
            <a:r>
              <a:rPr lang="tr-TR" sz="2200" dirty="0"/>
              <a:t>nedeni ile “Siparişe-üretim” veya “siparişte-tasarım” stratejisini benimseyen</a:t>
            </a:r>
            <a:endParaRPr lang="tr-TR" sz="2200" dirty="0" smtClean="0"/>
          </a:p>
          <a:p>
            <a:pPr lvl="1"/>
            <a:r>
              <a:rPr lang="tr-TR" dirty="0" smtClean="0"/>
              <a:t>Ahşap plaka işleyen üretim tesisleri</a:t>
            </a:r>
          </a:p>
          <a:p>
            <a:pPr lvl="1"/>
            <a:r>
              <a:rPr lang="tr-TR" dirty="0" smtClean="0"/>
              <a:t>Metal plaka işleyene üretim tesisleri</a:t>
            </a:r>
          </a:p>
          <a:p>
            <a:pPr lvl="1"/>
            <a:r>
              <a:rPr lang="tr-TR" dirty="0" smtClean="0"/>
              <a:t>Cam plaka işlyen üretim tesisleri</a:t>
            </a:r>
          </a:p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8800" b="1" dirty="0" smtClean="0"/>
              <a:t>SORULAR ?</a:t>
            </a:r>
            <a:endParaRPr lang="tr-TR" sz="8800" b="1" dirty="0"/>
          </a:p>
        </p:txBody>
      </p:sp>
    </p:spTree>
    <p:extLst>
      <p:ext uri="{BB962C8B-B14F-4D97-AF65-F5344CB8AC3E}">
        <p14:creationId xmlns:p14="http://schemas.microsoft.com/office/powerpoint/2010/main" val="7860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İLETİŞİM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Uzman Nokta Bilişim Hiz. Ltd.</a:t>
            </a:r>
            <a:endParaRPr lang="tr-TR" b="1" dirty="0"/>
          </a:p>
          <a:p>
            <a:pPr lvl="1">
              <a:buNone/>
              <a:defRPr/>
            </a:pPr>
            <a:r>
              <a:rPr lang="tr-TR" dirty="0" smtClean="0"/>
              <a:t>General Yazgan Sok. No: 6/1</a:t>
            </a:r>
            <a:endParaRPr lang="tr-TR" dirty="0"/>
          </a:p>
          <a:p>
            <a:pPr lvl="1">
              <a:buNone/>
              <a:defRPr/>
            </a:pPr>
            <a:r>
              <a:rPr lang="tr-TR" dirty="0" smtClean="0"/>
              <a:t>Tünel - Beyoğlu</a:t>
            </a:r>
          </a:p>
          <a:p>
            <a:pPr lvl="1">
              <a:buNone/>
              <a:defRPr/>
            </a:pPr>
            <a:r>
              <a:rPr lang="tr-TR" dirty="0" smtClean="0"/>
              <a:t>34430 </a:t>
            </a:r>
            <a:r>
              <a:rPr lang="tr-TR" dirty="0"/>
              <a:t>İSTANBUL</a:t>
            </a:r>
          </a:p>
          <a:p>
            <a:pPr lvl="1">
              <a:buNone/>
              <a:defRPr/>
            </a:pPr>
            <a:endParaRPr lang="tr-TR" dirty="0"/>
          </a:p>
          <a:p>
            <a:pPr lvl="1">
              <a:buNone/>
              <a:defRPr/>
            </a:pPr>
            <a:r>
              <a:rPr lang="tr-TR" dirty="0"/>
              <a:t>Tel : +90 </a:t>
            </a:r>
            <a:r>
              <a:rPr lang="tr-TR" dirty="0" smtClean="0"/>
              <a:t>(212) 245 9631</a:t>
            </a:r>
            <a:endParaRPr lang="tr-TR" dirty="0"/>
          </a:p>
          <a:p>
            <a:pPr lvl="1">
              <a:buNone/>
              <a:defRPr/>
            </a:pPr>
            <a:r>
              <a:rPr lang="tr-TR" dirty="0"/>
              <a:t>Faks : +90 </a:t>
            </a:r>
            <a:r>
              <a:rPr lang="tr-TR" dirty="0" smtClean="0"/>
              <a:t>(212) 245 9631</a:t>
            </a:r>
            <a:endParaRPr lang="tr-TR" dirty="0"/>
          </a:p>
          <a:p>
            <a:pPr lvl="1">
              <a:buNone/>
              <a:defRPr/>
            </a:pPr>
            <a:endParaRPr lang="tr-TR" dirty="0"/>
          </a:p>
          <a:p>
            <a:pPr lvl="1">
              <a:buNone/>
              <a:defRPr/>
            </a:pPr>
            <a:r>
              <a:rPr lang="tr-TR" sz="2800" dirty="0" smtClean="0">
                <a:hlinkClick r:id="rId2"/>
              </a:rPr>
              <a:t>www.uzmanerp.com</a:t>
            </a:r>
            <a:endParaRPr lang="tr-TR" sz="2800" dirty="0" smtClean="0"/>
          </a:p>
          <a:p>
            <a:pPr lvl="1">
              <a:buNone/>
              <a:defRPr/>
            </a:pPr>
            <a:r>
              <a:rPr lang="tr-TR" u="sng" dirty="0" smtClean="0">
                <a:solidFill>
                  <a:srgbClr val="FF0000"/>
                </a:solidFill>
              </a:rPr>
              <a:t>bilgi@uzmanerp.com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8877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7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İÇERİK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r>
              <a:rPr lang="tr-TR" dirty="0" smtClean="0"/>
              <a:t>Uzman ERP Tanıtımı</a:t>
            </a:r>
          </a:p>
          <a:p>
            <a:r>
              <a:rPr lang="tr-TR" dirty="0" smtClean="0"/>
              <a:t>Proje Tanıtımı</a:t>
            </a:r>
          </a:p>
          <a:p>
            <a:pPr lvl="1"/>
            <a:r>
              <a:rPr lang="tr-TR" sz="1800" dirty="0" smtClean="0"/>
              <a:t>Nesting (Yerleşim Optimizasyon)</a:t>
            </a:r>
          </a:p>
          <a:p>
            <a:pPr lvl="1"/>
            <a:r>
              <a:rPr lang="tr-TR" sz="1800" dirty="0" smtClean="0"/>
              <a:t>Erp Entegrasyonu ( Dynamics Ax)</a:t>
            </a:r>
            <a:endParaRPr lang="tr-TR" sz="1800" dirty="0"/>
          </a:p>
          <a:p>
            <a:r>
              <a:rPr lang="tr-TR" dirty="0"/>
              <a:t>Sorular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Selim Besimzade\Documents\02_Uzman Nokta\Marketing\Pics Logolar\Graphics\Sched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639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1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UZMAN ERP HAKKINDA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9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2007 yılında İstanbul</a:t>
            </a:r>
          </a:p>
          <a:p>
            <a:pPr lvl="1"/>
            <a:r>
              <a:rPr lang="tr-TR" dirty="0" smtClean="0"/>
              <a:t>Uzman Nokta Bilişim Hizmetleri </a:t>
            </a:r>
          </a:p>
          <a:p>
            <a:r>
              <a:rPr lang="tr-TR" dirty="0"/>
              <a:t>MS Dynamics AX           	Yetkili Çözüm Ortağı</a:t>
            </a:r>
          </a:p>
          <a:p>
            <a:r>
              <a:rPr lang="tr-TR" dirty="0" smtClean="0"/>
              <a:t>Deneyimli ERP danışmanların girişimi</a:t>
            </a:r>
          </a:p>
          <a:p>
            <a:r>
              <a:rPr lang="tr-TR" dirty="0" smtClean="0"/>
              <a:t>Güçlü Ekip</a:t>
            </a:r>
          </a:p>
          <a:p>
            <a:pPr lvl="1"/>
            <a:r>
              <a:rPr lang="tr-TR" dirty="0" smtClean="0"/>
              <a:t>Türkiye’nin ilk ve tek  AX MVP’si</a:t>
            </a:r>
          </a:p>
          <a:p>
            <a:pPr lvl="1"/>
            <a:r>
              <a:rPr lang="tr-TR" dirty="0" smtClean="0"/>
              <a:t>Anıl Özay</a:t>
            </a:r>
            <a:endParaRPr lang="tr-T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85252" y="1609725"/>
            <a:ext cx="4101548" cy="4181475"/>
          </a:xfrm>
        </p:spPr>
        <p:txBody>
          <a:bodyPr/>
          <a:lstStyle/>
          <a:p>
            <a:r>
              <a:rPr lang="tr-TR" dirty="0" smtClean="0"/>
              <a:t>İlk Projeler</a:t>
            </a:r>
          </a:p>
          <a:p>
            <a:pPr lvl="1"/>
            <a:r>
              <a:rPr lang="tr-TR" dirty="0"/>
              <a:t>Anadolu Bilişim &gt; Borusan</a:t>
            </a:r>
          </a:p>
          <a:p>
            <a:pPr lvl="1"/>
            <a:r>
              <a:rPr lang="tr-TR" dirty="0"/>
              <a:t>Harmanlı Deri</a:t>
            </a:r>
          </a:p>
          <a:p>
            <a:pPr lvl="1"/>
            <a:r>
              <a:rPr lang="tr-TR" dirty="0"/>
              <a:t>AvNet - Akora</a:t>
            </a:r>
          </a:p>
          <a:p>
            <a:pPr lvl="1"/>
            <a:r>
              <a:rPr lang="tr-TR" dirty="0"/>
              <a:t>City’s Nişantaşı AVM</a:t>
            </a:r>
          </a:p>
          <a:p>
            <a:pPr lvl="1"/>
            <a:r>
              <a:rPr lang="tr-TR" dirty="0" smtClean="0"/>
              <a:t>Demir Export</a:t>
            </a:r>
          </a:p>
          <a:p>
            <a:pPr lvl="1"/>
            <a:r>
              <a:rPr lang="tr-TR" dirty="0" smtClean="0"/>
              <a:t>Star Grup (cam)</a:t>
            </a:r>
          </a:p>
          <a:p>
            <a:pPr lvl="1"/>
            <a:r>
              <a:rPr lang="tr-TR" dirty="0" smtClean="0"/>
              <a:t>İsFalt</a:t>
            </a:r>
          </a:p>
          <a:p>
            <a:pPr marL="344488" lvl="1" indent="0">
              <a:buNone/>
            </a:pPr>
            <a:endParaRPr lang="tr-TR" dirty="0"/>
          </a:p>
        </p:txBody>
      </p:sp>
      <p:pic>
        <p:nvPicPr>
          <p:cNvPr id="1026" name="Picture 2" descr="C:\Users\Selim Besimzade\Documents\02_Uzman Nokta\Marketing\Pics Logolar\MS Partner Logo\MSFT-Gold-Logo_ERP_rgb_grau_web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3875"/>
            <a:ext cx="3400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lim Besimzade\Documents\02_Uzman Nokta\Marketing\Pics Logolar\Logo MVP\MVP_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694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851562"/>
            <a:ext cx="2665412" cy="13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77538"/>
            <a:ext cx="1447800" cy="4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13051"/>
            <a:ext cx="1156855" cy="42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19746"/>
            <a:ext cx="1359190" cy="5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37" y="4267200"/>
            <a:ext cx="569063" cy="95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HİZMETLERİMİZ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dirty="0" smtClean="0"/>
              <a:t>MS Yazılım Lisans </a:t>
            </a:r>
            <a:r>
              <a:rPr lang="tr-TR" dirty="0"/>
              <a:t>Satışı</a:t>
            </a:r>
          </a:p>
          <a:p>
            <a:pPr lvl="1">
              <a:defRPr/>
            </a:pPr>
            <a:r>
              <a:rPr lang="tr-TR" dirty="0"/>
              <a:t>Microsoft ve </a:t>
            </a:r>
            <a:r>
              <a:rPr lang="tr-TR" dirty="0" smtClean="0"/>
              <a:t>Dynamics </a:t>
            </a:r>
            <a:r>
              <a:rPr lang="tr-TR" dirty="0"/>
              <a:t>Ürünleri</a:t>
            </a:r>
          </a:p>
          <a:p>
            <a:pPr>
              <a:defRPr/>
            </a:pPr>
            <a:r>
              <a:rPr lang="tr-TR" dirty="0" smtClean="0"/>
              <a:t>Analiz</a:t>
            </a:r>
          </a:p>
          <a:p>
            <a:pPr>
              <a:defRPr/>
            </a:pPr>
            <a:r>
              <a:rPr lang="tr-TR" dirty="0" smtClean="0"/>
              <a:t>Kurulum </a:t>
            </a:r>
            <a:r>
              <a:rPr lang="tr-TR" dirty="0"/>
              <a:t>ve Proje</a:t>
            </a:r>
          </a:p>
          <a:p>
            <a:pPr>
              <a:defRPr/>
            </a:pPr>
            <a:r>
              <a:rPr lang="tr-TR" dirty="0"/>
              <a:t>Eğitim</a:t>
            </a:r>
          </a:p>
          <a:p>
            <a:pPr>
              <a:defRPr/>
            </a:pPr>
            <a:r>
              <a:rPr lang="tr-TR" dirty="0" smtClean="0"/>
              <a:t>Danışmanlık</a:t>
            </a:r>
          </a:p>
          <a:p>
            <a:pPr lvl="1">
              <a:defRPr/>
            </a:pPr>
            <a:r>
              <a:rPr lang="tr-TR" dirty="0" smtClean="0"/>
              <a:t>Dynamics AX</a:t>
            </a:r>
          </a:p>
          <a:p>
            <a:pPr lvl="1">
              <a:defRPr/>
            </a:pPr>
            <a:r>
              <a:rPr lang="tr-TR" dirty="0" smtClean="0"/>
              <a:t>Dynamics CRM</a:t>
            </a:r>
            <a:endParaRPr lang="tr-TR" dirty="0"/>
          </a:p>
          <a:p>
            <a:pPr>
              <a:defRPr/>
            </a:pPr>
            <a:r>
              <a:rPr lang="tr-TR" dirty="0"/>
              <a:t>Yazılım Geliştirme</a:t>
            </a:r>
          </a:p>
          <a:p>
            <a:pPr lvl="1">
              <a:defRPr/>
            </a:pPr>
            <a:r>
              <a:rPr lang="tr-TR" dirty="0"/>
              <a:t>ASP .NET, Dynamics AX</a:t>
            </a:r>
          </a:p>
          <a:p>
            <a:pPr>
              <a:defRPr/>
            </a:pPr>
            <a:r>
              <a:rPr lang="tr-TR" dirty="0"/>
              <a:t>Dış </a:t>
            </a:r>
            <a:r>
              <a:rPr lang="tr-TR" dirty="0" smtClean="0"/>
              <a:t>Kaynak Tedarik</a:t>
            </a:r>
            <a:endParaRPr lang="tr-TR" dirty="0"/>
          </a:p>
          <a:p>
            <a:endParaRPr lang="tr-TR" dirty="0"/>
          </a:p>
        </p:txBody>
      </p:sp>
      <p:pic>
        <p:nvPicPr>
          <p:cNvPr id="2050" name="Picture 2" descr="C:\Users\Selim Besimzade\Documents\02_Uzman Nokta\Marketing\Pics iStock\Pics\People\iStock_000003784355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157767" cy="27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SEKTÖREL DENEYİM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5334000" y="4278868"/>
            <a:ext cx="151836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021931"/>
                </a:solidFill>
                <a:latin typeface="Arial" pitchFamily="34" charset="0"/>
              </a:rPr>
              <a:t>Kimya-Boya</a:t>
            </a:r>
            <a:endParaRPr lang="tr-TR" b="1" dirty="0">
              <a:solidFill>
                <a:srgbClr val="021931"/>
              </a:solidFill>
              <a:latin typeface="Arial" pitchFamily="34" charset="0"/>
            </a:endParaRPr>
          </a:p>
        </p:txBody>
      </p:sp>
      <p:pic>
        <p:nvPicPr>
          <p:cNvPr id="10244" name="Picture 4" descr="OZ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14888"/>
            <a:ext cx="1650122" cy="9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OSE claim_stah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449" y="3087688"/>
            <a:ext cx="1624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MS MAK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14888"/>
            <a:ext cx="19396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13" name="Text Box 9"/>
          <p:cNvSpPr txBox="1">
            <a:spLocks noChangeArrowheads="1"/>
          </p:cNvSpPr>
          <p:nvPr/>
        </p:nvSpPr>
        <p:spPr bwMode="auto">
          <a:xfrm>
            <a:off x="747713" y="4129088"/>
            <a:ext cx="13398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solidFill>
                  <a:srgbClr val="021931"/>
                </a:solidFill>
                <a:latin typeface="Arial" pitchFamily="34" charset="0"/>
              </a:rPr>
              <a:t>Perakende</a:t>
            </a:r>
          </a:p>
        </p:txBody>
      </p:sp>
      <p:sp>
        <p:nvSpPr>
          <p:cNvPr id="584714" name="Text Box 10"/>
          <p:cNvSpPr txBox="1">
            <a:spLocks noChangeArrowheads="1"/>
          </p:cNvSpPr>
          <p:nvPr/>
        </p:nvSpPr>
        <p:spPr bwMode="auto">
          <a:xfrm>
            <a:off x="1600200" y="5867400"/>
            <a:ext cx="692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solidFill>
                  <a:srgbClr val="021931"/>
                </a:solidFill>
                <a:latin typeface="Arial" pitchFamily="34" charset="0"/>
              </a:rPr>
              <a:t>Gıda</a:t>
            </a:r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3347844" y="4814888"/>
            <a:ext cx="130035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21931"/>
                </a:solidFill>
                <a:latin typeface="Arial" pitchFamily="34" charset="0"/>
              </a:rPr>
              <a:t>Elektronik</a:t>
            </a:r>
          </a:p>
        </p:txBody>
      </p:sp>
      <p:sp>
        <p:nvSpPr>
          <p:cNvPr id="584717" name="Text Box 13"/>
          <p:cNvSpPr txBox="1">
            <a:spLocks noChangeArrowheads="1"/>
          </p:cNvSpPr>
          <p:nvPr/>
        </p:nvSpPr>
        <p:spPr bwMode="auto">
          <a:xfrm>
            <a:off x="5441950" y="5881688"/>
            <a:ext cx="9588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solidFill>
                  <a:srgbClr val="021931"/>
                </a:solidFill>
                <a:latin typeface="Arial" pitchFamily="34" charset="0"/>
              </a:rPr>
              <a:t>Makina</a:t>
            </a:r>
          </a:p>
        </p:txBody>
      </p:sp>
      <p:sp>
        <p:nvSpPr>
          <p:cNvPr id="584718" name="Text Box 14"/>
          <p:cNvSpPr txBox="1">
            <a:spLocks noChangeArrowheads="1"/>
          </p:cNvSpPr>
          <p:nvPr/>
        </p:nvSpPr>
        <p:spPr bwMode="auto">
          <a:xfrm>
            <a:off x="7696200" y="5805487"/>
            <a:ext cx="7683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21931"/>
                </a:solidFill>
                <a:latin typeface="Arial" pitchFamily="34" charset="0"/>
              </a:rPr>
              <a:t>Metal</a:t>
            </a:r>
          </a:p>
        </p:txBody>
      </p:sp>
      <p:sp>
        <p:nvSpPr>
          <p:cNvPr id="584719" name="Text Box 15"/>
          <p:cNvSpPr txBox="1">
            <a:spLocks noChangeArrowheads="1"/>
          </p:cNvSpPr>
          <p:nvPr/>
        </p:nvSpPr>
        <p:spPr bwMode="auto">
          <a:xfrm>
            <a:off x="16168" y="2438400"/>
            <a:ext cx="348903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021931"/>
                </a:solidFill>
                <a:latin typeface="Arial" pitchFamily="34" charset="0"/>
              </a:rPr>
              <a:t>Gayrimenkul ve AVM </a:t>
            </a:r>
            <a:r>
              <a:rPr lang="tr-TR" b="1" dirty="0">
                <a:solidFill>
                  <a:srgbClr val="021931"/>
                </a:solidFill>
                <a:latin typeface="Arial" pitchFamily="34" charset="0"/>
              </a:rPr>
              <a:t>Yönetimi</a:t>
            </a:r>
          </a:p>
        </p:txBody>
      </p:sp>
      <p:sp>
        <p:nvSpPr>
          <p:cNvPr id="584720" name="Text Box 16"/>
          <p:cNvSpPr txBox="1">
            <a:spLocks noChangeArrowheads="1"/>
          </p:cNvSpPr>
          <p:nvPr/>
        </p:nvSpPr>
        <p:spPr bwMode="auto">
          <a:xfrm>
            <a:off x="7615238" y="2486025"/>
            <a:ext cx="9669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021931"/>
                </a:solidFill>
                <a:latin typeface="Arial" pitchFamily="34" charset="0"/>
              </a:rPr>
              <a:t>Kuyum</a:t>
            </a:r>
          </a:p>
        </p:txBody>
      </p:sp>
      <p:sp>
        <p:nvSpPr>
          <p:cNvPr id="584722" name="Text Box 18"/>
          <p:cNvSpPr txBox="1">
            <a:spLocks noChangeArrowheads="1"/>
          </p:cNvSpPr>
          <p:nvPr/>
        </p:nvSpPr>
        <p:spPr bwMode="auto">
          <a:xfrm>
            <a:off x="7461250" y="4114800"/>
            <a:ext cx="928459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solidFill>
                  <a:srgbClr val="021931"/>
                </a:solidFill>
                <a:latin typeface="Arial" pitchFamily="34" charset="0"/>
              </a:rPr>
              <a:t>Plastik</a:t>
            </a:r>
          </a:p>
        </p:txBody>
      </p:sp>
      <p:pic>
        <p:nvPicPr>
          <p:cNvPr id="10260" name="Picture 20" descr="iStock_000003840271Me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027364"/>
            <a:ext cx="1898650" cy="12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Hea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946" y="990565"/>
            <a:ext cx="1886647" cy="139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kimy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829481"/>
            <a:ext cx="152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ch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419052"/>
            <a:ext cx="1752600" cy="13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FoodandBevMfg_Image_4_no_expirationD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648200"/>
            <a:ext cx="14954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 descr="OEM_NA_Retail2sm_sm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3087688"/>
            <a:ext cx="152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7" y="903037"/>
            <a:ext cx="2139236" cy="1386138"/>
          </a:xfrm>
          <a:prstGeom prst="rect">
            <a:avLst/>
          </a:prstGeom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204484" y="2387757"/>
            <a:ext cx="158671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 dirty="0" smtClean="0">
                <a:solidFill>
                  <a:srgbClr val="021931"/>
                </a:solidFill>
                <a:latin typeface="Arial" pitchFamily="34" charset="0"/>
              </a:rPr>
              <a:t>Gemi Acente</a:t>
            </a:r>
            <a:endParaRPr lang="tr-TR" b="1" dirty="0">
              <a:solidFill>
                <a:srgbClr val="02193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 smtClean="0"/>
              <a:t>ÖZETLE UZMAN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dirty="0"/>
              <a:t>Microsoft Dynamics AX yetkili iş ortağı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dirty="0" smtClean="0"/>
              <a:t>9 yıllık Dynamics AX Ürün Deneyimi !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b="1" dirty="0" smtClean="0">
                <a:solidFill>
                  <a:srgbClr val="FF0000"/>
                </a:solidFill>
              </a:rPr>
              <a:t>30+ ERP proje - Geniş Sanayi Deneyimi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dirty="0"/>
              <a:t>Uluslararası </a:t>
            </a:r>
            <a:r>
              <a:rPr lang="tr-TR" dirty="0" smtClean="0"/>
              <a:t>Proje Deneyimi ve iş </a:t>
            </a:r>
            <a:r>
              <a:rPr lang="tr-TR" dirty="0"/>
              <a:t>bilgisi,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dirty="0" smtClean="0"/>
              <a:t>Etkin uyarlama,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dirty="0" smtClean="0"/>
              <a:t>Dikey – Sektörel Çözümler,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b="1" dirty="0" smtClean="0">
                <a:solidFill>
                  <a:srgbClr val="FF0000"/>
                </a:solidFill>
              </a:rPr>
              <a:t>Bütçesi içinde ve zamanında </a:t>
            </a:r>
            <a:r>
              <a:rPr lang="tr-TR" dirty="0" smtClean="0"/>
              <a:t>tamamlanan projeler,</a:t>
            </a:r>
          </a:p>
        </p:txBody>
      </p:sp>
      <p:pic>
        <p:nvPicPr>
          <p:cNvPr id="12292" name="Picture 4" descr="Silou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656334"/>
            <a:ext cx="2532063" cy="29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5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C.A.M KESİM OPTIMİZASYONU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7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599" y="1100137"/>
            <a:ext cx="5438775" cy="4614862"/>
          </a:xfrm>
        </p:spPr>
        <p:txBody>
          <a:bodyPr>
            <a:normAutofit/>
          </a:bodyPr>
          <a:lstStyle/>
          <a:p>
            <a:r>
              <a:rPr lang="tr-TR" sz="2200" dirty="0" smtClean="0"/>
              <a:t>Projemiz 2 ana süreçten oluşacaktır.</a:t>
            </a:r>
          </a:p>
          <a:p>
            <a:pPr marL="396875" lvl="1" indent="0">
              <a:buNone/>
            </a:pPr>
            <a:r>
              <a:rPr lang="tr-TR" sz="2000" b="1" dirty="0" smtClean="0"/>
              <a:t>1-</a:t>
            </a:r>
            <a:r>
              <a:rPr lang="tr-TR" sz="2000" dirty="0" smtClean="0"/>
              <a:t>	Verimli </a:t>
            </a:r>
            <a:r>
              <a:rPr lang="tr-TR" sz="2000" dirty="0"/>
              <a:t>ve </a:t>
            </a:r>
            <a:r>
              <a:rPr lang="tr-TR" sz="2000" dirty="0" smtClean="0"/>
              <a:t>etkin malzeme kullanımı sağlayacak </a:t>
            </a:r>
            <a:r>
              <a:rPr lang="tr-TR" sz="2000" b="1" dirty="0" smtClean="0"/>
              <a:t>Nesting (Kesim Optimizasyonu)</a:t>
            </a:r>
            <a:r>
              <a:rPr lang="tr-TR" sz="2000" dirty="0" smtClean="0"/>
              <a:t>  </a:t>
            </a:r>
            <a:r>
              <a:rPr lang="tr-TR" sz="2000" dirty="0" smtClean="0"/>
              <a:t>programı yazılımı geliştirmek</a:t>
            </a:r>
          </a:p>
          <a:p>
            <a:pPr lvl="2"/>
            <a:r>
              <a:rPr lang="tr-TR" sz="1800" dirty="0" smtClean="0"/>
              <a:t>Cam plaka yerleşim </a:t>
            </a:r>
            <a:r>
              <a:rPr lang="tr-TR" sz="1800" dirty="0" smtClean="0"/>
              <a:t>optimizasyonu</a:t>
            </a:r>
            <a:endParaRPr lang="tr-TR" sz="1800" dirty="0" smtClean="0"/>
          </a:p>
          <a:p>
            <a:pPr lvl="2"/>
            <a:r>
              <a:rPr lang="tr-TR" sz="1800" dirty="0" smtClean="0"/>
              <a:t>Ahşap plaka </a:t>
            </a:r>
            <a:r>
              <a:rPr lang="tr-TR" sz="1800" dirty="0"/>
              <a:t>yerleşim </a:t>
            </a:r>
            <a:r>
              <a:rPr lang="tr-TR" sz="1800" dirty="0" smtClean="0"/>
              <a:t>optimizasyonu</a:t>
            </a:r>
            <a:endParaRPr lang="tr-TR" sz="1800" dirty="0"/>
          </a:p>
          <a:p>
            <a:pPr lvl="2"/>
            <a:r>
              <a:rPr lang="tr-TR" sz="1800" dirty="0" smtClean="0"/>
              <a:t>Metal plaka </a:t>
            </a:r>
            <a:r>
              <a:rPr lang="tr-TR" sz="1800" dirty="0"/>
              <a:t>yerleşim </a:t>
            </a:r>
            <a:r>
              <a:rPr lang="tr-TR" sz="1800" dirty="0" smtClean="0"/>
              <a:t>optimizasyonu</a:t>
            </a:r>
            <a:endParaRPr lang="tr-TR" sz="1800" dirty="0" smtClean="0"/>
          </a:p>
          <a:p>
            <a:pPr marL="396875" lvl="1" indent="0">
              <a:buNone/>
            </a:pPr>
            <a:r>
              <a:rPr lang="tr-TR" sz="1800" b="1" dirty="0" smtClean="0"/>
              <a:t>2-</a:t>
            </a:r>
            <a:r>
              <a:rPr lang="tr-TR" sz="1800" dirty="0" smtClean="0"/>
              <a:t>	</a:t>
            </a:r>
            <a:r>
              <a:rPr lang="tr-TR" sz="2000" dirty="0" smtClean="0"/>
              <a:t>Geliştirilecek </a:t>
            </a:r>
            <a:r>
              <a:rPr lang="tr-TR" sz="2000" b="1" dirty="0" smtClean="0"/>
              <a:t>Nesting</a:t>
            </a:r>
            <a:r>
              <a:rPr lang="tr-TR" sz="2000" dirty="0" smtClean="0"/>
              <a:t> çözümünün </a:t>
            </a:r>
            <a:r>
              <a:rPr lang="tr-TR" sz="2000" b="1" dirty="0" smtClean="0">
                <a:solidFill>
                  <a:srgbClr val="FF0000"/>
                </a:solidFill>
              </a:rPr>
              <a:t>Microsoft Dynamics AX ERP </a:t>
            </a:r>
            <a:r>
              <a:rPr lang="tr-TR" sz="2000" dirty="0" smtClean="0"/>
              <a:t>yazılımı altyapısı ile </a:t>
            </a:r>
            <a:r>
              <a:rPr lang="tr-TR" sz="2000" dirty="0" smtClean="0"/>
              <a:t>entegrasyonu sağlamak</a:t>
            </a:r>
            <a:endParaRPr lang="tr-TR" sz="20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tr-TR" dirty="0" smtClean="0"/>
              <a:t>KISACA PROJEMİZ</a:t>
            </a:r>
            <a:endParaRPr lang="tr-TR" dirty="0"/>
          </a:p>
        </p:txBody>
      </p:sp>
      <p:pic>
        <p:nvPicPr>
          <p:cNvPr id="7171" name="Picture 3" descr="C:\Users\oguzk\Desktop\Ar-ge Sunum\istanbul-seo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828800"/>
            <a:ext cx="2867026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M5_PPT_Tmplt_Light_r1">
  <a:themeElements>
    <a:clrScheme name="Microsoft Dynamics">
      <a:dk1>
        <a:srgbClr val="021931"/>
      </a:dk1>
      <a:lt1>
        <a:sysClr val="window" lastClr="FFFFFF"/>
      </a:lt1>
      <a:dk2>
        <a:srgbClr val="072B60"/>
      </a:dk2>
      <a:lt2>
        <a:srgbClr val="EEECE1"/>
      </a:lt2>
      <a:accent1>
        <a:srgbClr val="557EB9"/>
      </a:accent1>
      <a:accent2>
        <a:srgbClr val="FFC211"/>
      </a:accent2>
      <a:accent3>
        <a:srgbClr val="6BBD46"/>
      </a:accent3>
      <a:accent4>
        <a:srgbClr val="FE5815"/>
      </a:accent4>
      <a:accent5>
        <a:srgbClr val="A7C6CE"/>
      </a:accent5>
      <a:accent6>
        <a:srgbClr val="FFFFFF"/>
      </a:accent6>
      <a:hlink>
        <a:srgbClr val="557EB9"/>
      </a:hlink>
      <a:folHlink>
        <a:srgbClr val="FE5815"/>
      </a:folHlink>
    </a:clrScheme>
    <a:fontScheme name="Segoe Light">
      <a:majorFont>
        <a:latin typeface="Segoe Light"/>
        <a:ea typeface=""/>
        <a:cs typeface=""/>
      </a:majorFont>
      <a:minorFont>
        <a:latin typeface="Sego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M5_PPT_Tmplt_Light_r1">
  <a:themeElements>
    <a:clrScheme name="Microsoft Dynamics">
      <a:dk1>
        <a:srgbClr val="021931"/>
      </a:dk1>
      <a:lt1>
        <a:sysClr val="window" lastClr="FFFFFF"/>
      </a:lt1>
      <a:dk2>
        <a:srgbClr val="072B60"/>
      </a:dk2>
      <a:lt2>
        <a:srgbClr val="EEECE1"/>
      </a:lt2>
      <a:accent1>
        <a:srgbClr val="557EB9"/>
      </a:accent1>
      <a:accent2>
        <a:srgbClr val="FFC211"/>
      </a:accent2>
      <a:accent3>
        <a:srgbClr val="6BBD46"/>
      </a:accent3>
      <a:accent4>
        <a:srgbClr val="FE5815"/>
      </a:accent4>
      <a:accent5>
        <a:srgbClr val="A7C6CE"/>
      </a:accent5>
      <a:accent6>
        <a:srgbClr val="FFFFFF"/>
      </a:accent6>
      <a:hlink>
        <a:srgbClr val="557EB9"/>
      </a:hlink>
      <a:folHlink>
        <a:srgbClr val="FE5815"/>
      </a:folHlink>
    </a:clrScheme>
    <a:fontScheme name="Segoe Light">
      <a:majorFont>
        <a:latin typeface="Segoe Light"/>
        <a:ea typeface=""/>
        <a:cs typeface=""/>
      </a:majorFont>
      <a:minorFont>
        <a:latin typeface="Sego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D84C094D92742A51BE25CC3004E05" ma:contentTypeVersion="0" ma:contentTypeDescription="Create a new document." ma:contentTypeScope="" ma:versionID="4b96787fcf89bbed7a3edb30cff11c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FC0C7-FCB6-4770-9107-C14D3DD9F66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B8C798-6DB0-4B69-A033-5A63894BD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E8F4F4-DB09-4A00-9BC8-D22B221BB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CRM5_PPT_Tmplt_Light_r1.thmx</Template>
  <TotalTime>0</TotalTime>
  <Words>678</Words>
  <Application>Microsoft Office PowerPoint</Application>
  <PresentationFormat>On-screen Show (4:3)</PresentationFormat>
  <Paragraphs>165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CRM5_PPT_Tmplt_Light_r1</vt:lpstr>
      <vt:lpstr>1_CRM5_PPT_Tmplt_Light_r1</vt:lpstr>
      <vt:lpstr>C.A.M. KESİM OPTİMİZASYONU</vt:lpstr>
      <vt:lpstr>İÇERİK</vt:lpstr>
      <vt:lpstr>UZMAN ERP HAKKINDA</vt:lpstr>
      <vt:lpstr>TARİHÇE</vt:lpstr>
      <vt:lpstr>HİZMETLERİMİZ</vt:lpstr>
      <vt:lpstr>SEKTÖREL DENEYİM</vt:lpstr>
      <vt:lpstr>ÖZETLE UZMAN</vt:lpstr>
      <vt:lpstr>C.A.M KESİM OPTIMİZASYONU</vt:lpstr>
      <vt:lpstr>KISACA PROJEMİZ</vt:lpstr>
      <vt:lpstr>KISACA PROJEMİZ</vt:lpstr>
      <vt:lpstr>AMAÇ</vt:lpstr>
      <vt:lpstr>NESTING</vt:lpstr>
      <vt:lpstr>NESTING</vt:lpstr>
      <vt:lpstr>GENEL İŞ AKIŞI</vt:lpstr>
      <vt:lpstr>GENEL İŞ AKIŞI</vt:lpstr>
      <vt:lpstr>GENEL İŞ AKIŞI</vt:lpstr>
      <vt:lpstr>PAZARLAMA HEDEFİ</vt:lpstr>
      <vt:lpstr>PowerPoint Presentation</vt:lpstr>
      <vt:lpstr>İLETİŞİM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2010-09-30T23:00:29Z</dcterms:created>
  <dcterms:modified xsi:type="dcterms:W3CDTF">2012-05-31T12:31:08Z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0x010100FD8D84C094D92742A51BE25CC3004E05</vt:lpwstr>
  </property>
  <property fmtid="{D5CDD505-2E9C-101B-9397-08002B2CF9AE}" pid="3" name="MetadataExtractionStatus">
    <vt:lpwstr>Metadata ExtractedSuccessfully</vt:lpwstr>
  </property>
  <property fmtid="{D5CDD505-2E9C-101B-9397-08002B2CF9AE}" pid="4" name="Products">
    <vt:lpwstr/>
  </property>
  <property fmtid="{D5CDD505-2E9C-101B-9397-08002B2CF9AE}" pid="5" name="Solution">
    <vt:lpwstr/>
  </property>
  <property fmtid="{D5CDD505-2E9C-101B-9397-08002B2CF9AE}" pid="6" name="AssetType">
    <vt:lpwstr>59;#PPTX|3c2243da-72e9-4852-893e-968034205e3f</vt:lpwstr>
  </property>
  <property fmtid="{D5CDD505-2E9C-101B-9397-08002B2CF9AE}" pid="7" name="OrganizationalCustomerSegment">
    <vt:lpwstr/>
  </property>
  <property fmtid="{D5CDD505-2E9C-101B-9397-08002B2CF9AE}" pid="8" name="ProductArea">
    <vt:lpwstr/>
  </property>
  <property fmtid="{D5CDD505-2E9C-101B-9397-08002B2CF9AE}" pid="9" name="USBMOLanguage">
    <vt:lpwstr/>
  </property>
  <property fmtid="{D5CDD505-2E9C-101B-9397-08002B2CF9AE}" pid="10" name="IndividualCustomerSegment">
    <vt:lpwstr/>
  </property>
  <property fmtid="{D5CDD505-2E9C-101B-9397-08002B2CF9AE}" pid="11" name="Locale">
    <vt:lpwstr/>
  </property>
  <property fmtid="{D5CDD505-2E9C-101B-9397-08002B2CF9AE}" pid="12" name="ElementType">
    <vt:lpwstr>6;#Other|675b6a5d-2ecd-48a3-8c10-33b51e64d58c</vt:lpwstr>
  </property>
</Properties>
</file>