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256" r:id="rId2"/>
    <p:sldId id="257" r:id="rId3"/>
    <p:sldId id="258" r:id="rId4"/>
    <p:sldId id="259" r:id="rId5"/>
    <p:sldId id="312" r:id="rId6"/>
    <p:sldId id="260" r:id="rId7"/>
    <p:sldId id="261" r:id="rId8"/>
    <p:sldId id="308" r:id="rId9"/>
    <p:sldId id="323" r:id="rId10"/>
    <p:sldId id="326" r:id="rId11"/>
    <p:sldId id="339" r:id="rId12"/>
    <p:sldId id="340" r:id="rId13"/>
    <p:sldId id="341" r:id="rId14"/>
    <p:sldId id="262" r:id="rId15"/>
    <p:sldId id="263" r:id="rId16"/>
    <p:sldId id="264" r:id="rId17"/>
    <p:sldId id="321" r:id="rId18"/>
    <p:sldId id="267" r:id="rId19"/>
    <p:sldId id="293" r:id="rId20"/>
    <p:sldId id="313" r:id="rId21"/>
    <p:sldId id="335" r:id="rId22"/>
    <p:sldId id="301" r:id="rId23"/>
    <p:sldId id="336" r:id="rId24"/>
    <p:sldId id="318" r:id="rId25"/>
    <p:sldId id="300" r:id="rId26"/>
    <p:sldId id="315" r:id="rId27"/>
    <p:sldId id="314" r:id="rId28"/>
    <p:sldId id="316" r:id="rId29"/>
    <p:sldId id="317" r:id="rId30"/>
    <p:sldId id="320" r:id="rId31"/>
    <p:sldId id="327" r:id="rId32"/>
    <p:sldId id="294" r:id="rId33"/>
    <p:sldId id="319" r:id="rId34"/>
    <p:sldId id="334" r:id="rId35"/>
    <p:sldId id="322" r:id="rId36"/>
    <p:sldId id="330" r:id="rId37"/>
    <p:sldId id="328" r:id="rId38"/>
    <p:sldId id="268" r:id="rId39"/>
    <p:sldId id="337" r:id="rId40"/>
    <p:sldId id="275" r:id="rId41"/>
    <p:sldId id="295" r:id="rId42"/>
    <p:sldId id="324" r:id="rId43"/>
    <p:sldId id="273" r:id="rId44"/>
    <p:sldId id="290" r:id="rId45"/>
    <p:sldId id="274" r:id="rId46"/>
    <p:sldId id="296" r:id="rId47"/>
    <p:sldId id="297" r:id="rId48"/>
    <p:sldId id="272" r:id="rId49"/>
    <p:sldId id="271" r:id="rId50"/>
    <p:sldId id="287" r:id="rId51"/>
    <p:sldId id="298" r:id="rId52"/>
    <p:sldId id="285" r:id="rId53"/>
    <p:sldId id="325" r:id="rId54"/>
    <p:sldId id="286" r:id="rId5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3" d="100"/>
          <a:sy n="83" d="100"/>
        </p:scale>
        <p:origin x="-13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FAAA2-CDF1-4FFA-BF6D-91571D5127FE}" type="doc">
      <dgm:prSet loTypeId="urn:microsoft.com/office/officeart/2005/8/layout/cycle7" loCatId="cycle" qsTypeId="urn:microsoft.com/office/officeart/2005/8/quickstyle/simple1#1" qsCatId="simple" csTypeId="urn:microsoft.com/office/officeart/2005/8/colors/accent1_2#1" csCatId="accent1" phldr="1"/>
      <dgm:spPr/>
      <dgm:t>
        <a:bodyPr/>
        <a:lstStyle/>
        <a:p>
          <a:endParaRPr lang="tr-TR"/>
        </a:p>
      </dgm:t>
    </dgm:pt>
    <dgm:pt modelId="{40FAB976-3643-438F-B880-B1A663319A24}">
      <dgm:prSet phldrT="[Metin]"/>
      <dgm:spPr/>
      <dgm:t>
        <a:bodyPr/>
        <a:lstStyle/>
        <a:p>
          <a:r>
            <a:rPr lang="tr-TR" b="1" dirty="0" smtClean="0"/>
            <a:t>TÜBİTAK</a:t>
          </a:r>
          <a:endParaRPr lang="tr-TR" b="1" dirty="0"/>
        </a:p>
      </dgm:t>
    </dgm:pt>
    <dgm:pt modelId="{0691303B-ADE3-4E6C-B0E1-8CF6778C1A1A}" type="parTrans" cxnId="{95677415-93D0-47B8-9CB7-9BDEAC125E2E}">
      <dgm:prSet/>
      <dgm:spPr/>
      <dgm:t>
        <a:bodyPr/>
        <a:lstStyle/>
        <a:p>
          <a:endParaRPr lang="tr-TR" b="1"/>
        </a:p>
      </dgm:t>
    </dgm:pt>
    <dgm:pt modelId="{A4B9CC69-84C1-4B29-86D6-84DD6938303D}" type="sibTrans" cxnId="{95677415-93D0-47B8-9CB7-9BDEAC125E2E}">
      <dgm:prSet/>
      <dgm:spPr>
        <a:solidFill>
          <a:srgbClr val="0033CC"/>
        </a:solidFill>
      </dgm:spPr>
      <dgm:t>
        <a:bodyPr/>
        <a:lstStyle/>
        <a:p>
          <a:endParaRPr lang="tr-TR" b="1"/>
        </a:p>
      </dgm:t>
    </dgm:pt>
    <dgm:pt modelId="{CD12842E-B3FE-4E9D-BE36-487238145F96}">
      <dgm:prSet phldrT="[Metin]"/>
      <dgm:spPr/>
      <dgm:t>
        <a:bodyPr/>
        <a:lstStyle/>
        <a:p>
          <a:r>
            <a:rPr lang="tr-TR" b="1" dirty="0" smtClean="0"/>
            <a:t>ANADOLU ÜNİVERSİTESİ</a:t>
          </a:r>
          <a:endParaRPr lang="tr-TR" b="1" dirty="0"/>
        </a:p>
      </dgm:t>
    </dgm:pt>
    <dgm:pt modelId="{F37ACDFA-6F8D-4A56-BDB6-F3FC8E883DCB}" type="parTrans" cxnId="{0C0CC0C6-44B3-40D2-B1AD-094148966ED6}">
      <dgm:prSet/>
      <dgm:spPr/>
      <dgm:t>
        <a:bodyPr/>
        <a:lstStyle/>
        <a:p>
          <a:endParaRPr lang="tr-TR" b="1"/>
        </a:p>
      </dgm:t>
    </dgm:pt>
    <dgm:pt modelId="{70575EAC-B1FA-4A22-A93A-FA11AB755F11}" type="sibTrans" cxnId="{0C0CC0C6-44B3-40D2-B1AD-094148966ED6}">
      <dgm:prSet/>
      <dgm:spPr>
        <a:solidFill>
          <a:srgbClr val="0033CC"/>
        </a:solidFill>
      </dgm:spPr>
      <dgm:t>
        <a:bodyPr/>
        <a:lstStyle/>
        <a:p>
          <a:endParaRPr lang="tr-TR" b="1"/>
        </a:p>
      </dgm:t>
    </dgm:pt>
    <dgm:pt modelId="{A0C14C56-8AAC-449B-BDC5-6F474A9EFFEE}">
      <dgm:prSet phldrT="[Metin]"/>
      <dgm:spPr/>
      <dgm:t>
        <a:bodyPr/>
        <a:lstStyle/>
        <a:p>
          <a:r>
            <a:rPr lang="tr-TR" b="1" dirty="0" smtClean="0"/>
            <a:t>SERAMİK ÜRETİCİLERİ</a:t>
          </a:r>
          <a:endParaRPr lang="tr-TR" b="1" dirty="0"/>
        </a:p>
      </dgm:t>
    </dgm:pt>
    <dgm:pt modelId="{B0076C1C-71F2-4766-9946-AF397E8B13F2}" type="parTrans" cxnId="{9D1839BA-9ECF-4339-A39F-9D4435F4AED8}">
      <dgm:prSet/>
      <dgm:spPr/>
      <dgm:t>
        <a:bodyPr/>
        <a:lstStyle/>
        <a:p>
          <a:endParaRPr lang="tr-TR" b="1"/>
        </a:p>
      </dgm:t>
    </dgm:pt>
    <dgm:pt modelId="{0B078173-3B9A-43AB-808F-7433E9E8CE43}" type="sibTrans" cxnId="{9D1839BA-9ECF-4339-A39F-9D4435F4AED8}">
      <dgm:prSet/>
      <dgm:spPr>
        <a:solidFill>
          <a:srgbClr val="0033CC"/>
        </a:solidFill>
      </dgm:spPr>
      <dgm:t>
        <a:bodyPr/>
        <a:lstStyle/>
        <a:p>
          <a:endParaRPr lang="tr-TR" b="1"/>
        </a:p>
      </dgm:t>
    </dgm:pt>
    <dgm:pt modelId="{D6232C2A-BFBF-44BA-BA22-2C90B9590DCC}" type="pres">
      <dgm:prSet presAssocID="{094FAAA2-CDF1-4FFA-BF6D-91571D5127FE}" presName="Name0" presStyleCnt="0">
        <dgm:presLayoutVars>
          <dgm:dir/>
          <dgm:resizeHandles val="exact"/>
        </dgm:presLayoutVars>
      </dgm:prSet>
      <dgm:spPr/>
      <dgm:t>
        <a:bodyPr/>
        <a:lstStyle/>
        <a:p>
          <a:endParaRPr lang="tr-TR"/>
        </a:p>
      </dgm:t>
    </dgm:pt>
    <dgm:pt modelId="{5E6FC23D-5263-45DB-8A61-F6F93CA77522}" type="pres">
      <dgm:prSet presAssocID="{40FAB976-3643-438F-B880-B1A663319A24}" presName="node" presStyleLbl="node1" presStyleIdx="0" presStyleCnt="3" custScaleY="74621" custRadScaleRad="90139">
        <dgm:presLayoutVars>
          <dgm:bulletEnabled val="1"/>
        </dgm:presLayoutVars>
      </dgm:prSet>
      <dgm:spPr/>
      <dgm:t>
        <a:bodyPr/>
        <a:lstStyle/>
        <a:p>
          <a:endParaRPr lang="tr-TR"/>
        </a:p>
      </dgm:t>
    </dgm:pt>
    <dgm:pt modelId="{8AB5AA2A-BFDB-468A-AF5F-E2B09A8A1779}" type="pres">
      <dgm:prSet presAssocID="{A4B9CC69-84C1-4B29-86D6-84DD6938303D}" presName="sibTrans" presStyleLbl="sibTrans2D1" presStyleIdx="0" presStyleCnt="3" custLinFactNeighborX="37220"/>
      <dgm:spPr/>
      <dgm:t>
        <a:bodyPr/>
        <a:lstStyle/>
        <a:p>
          <a:endParaRPr lang="tr-TR"/>
        </a:p>
      </dgm:t>
    </dgm:pt>
    <dgm:pt modelId="{062AF368-9617-403D-A109-B8DEF2DC34C5}" type="pres">
      <dgm:prSet presAssocID="{A4B9CC69-84C1-4B29-86D6-84DD6938303D}" presName="connectorText" presStyleLbl="sibTrans2D1" presStyleIdx="0" presStyleCnt="3"/>
      <dgm:spPr/>
      <dgm:t>
        <a:bodyPr/>
        <a:lstStyle/>
        <a:p>
          <a:endParaRPr lang="tr-TR"/>
        </a:p>
      </dgm:t>
    </dgm:pt>
    <dgm:pt modelId="{903F580C-1FF2-4F90-834C-30B1A280B621}" type="pres">
      <dgm:prSet presAssocID="{CD12842E-B3FE-4E9D-BE36-487238145F96}" presName="node" presStyleLbl="node1" presStyleIdx="1" presStyleCnt="3" custScaleY="72976" custRadScaleRad="99391" custRadScaleInc="-1024">
        <dgm:presLayoutVars>
          <dgm:bulletEnabled val="1"/>
        </dgm:presLayoutVars>
      </dgm:prSet>
      <dgm:spPr/>
      <dgm:t>
        <a:bodyPr/>
        <a:lstStyle/>
        <a:p>
          <a:endParaRPr lang="tr-TR"/>
        </a:p>
      </dgm:t>
    </dgm:pt>
    <dgm:pt modelId="{7D621623-80F9-41AC-9B89-CE26E46F1DBE}" type="pres">
      <dgm:prSet presAssocID="{70575EAC-B1FA-4A22-A93A-FA11AB755F11}" presName="sibTrans" presStyleLbl="sibTrans2D1" presStyleIdx="1" presStyleCnt="3"/>
      <dgm:spPr/>
      <dgm:t>
        <a:bodyPr/>
        <a:lstStyle/>
        <a:p>
          <a:endParaRPr lang="tr-TR"/>
        </a:p>
      </dgm:t>
    </dgm:pt>
    <dgm:pt modelId="{73E26629-CD47-4C9A-87C6-9A8442DA078B}" type="pres">
      <dgm:prSet presAssocID="{70575EAC-B1FA-4A22-A93A-FA11AB755F11}" presName="connectorText" presStyleLbl="sibTrans2D1" presStyleIdx="1" presStyleCnt="3"/>
      <dgm:spPr/>
      <dgm:t>
        <a:bodyPr/>
        <a:lstStyle/>
        <a:p>
          <a:endParaRPr lang="tr-TR"/>
        </a:p>
      </dgm:t>
    </dgm:pt>
    <dgm:pt modelId="{EECECCF5-5C23-4B22-A9D2-67B7A3583238}" type="pres">
      <dgm:prSet presAssocID="{A0C14C56-8AAC-449B-BDC5-6F474A9EFFEE}" presName="node" presStyleLbl="node1" presStyleIdx="2" presStyleCnt="3" custScaleY="58728">
        <dgm:presLayoutVars>
          <dgm:bulletEnabled val="1"/>
        </dgm:presLayoutVars>
      </dgm:prSet>
      <dgm:spPr/>
      <dgm:t>
        <a:bodyPr/>
        <a:lstStyle/>
        <a:p>
          <a:endParaRPr lang="tr-TR"/>
        </a:p>
      </dgm:t>
    </dgm:pt>
    <dgm:pt modelId="{114D3AB2-FF18-4DC1-909D-685806FAFA7B}" type="pres">
      <dgm:prSet presAssocID="{0B078173-3B9A-43AB-808F-7433E9E8CE43}" presName="sibTrans" presStyleLbl="sibTrans2D1" presStyleIdx="2" presStyleCnt="3" custLinFactNeighborX="-35347"/>
      <dgm:spPr/>
      <dgm:t>
        <a:bodyPr/>
        <a:lstStyle/>
        <a:p>
          <a:endParaRPr lang="tr-TR"/>
        </a:p>
      </dgm:t>
    </dgm:pt>
    <dgm:pt modelId="{544C6BEC-F3F6-426B-A91E-8026A5C49D34}" type="pres">
      <dgm:prSet presAssocID="{0B078173-3B9A-43AB-808F-7433E9E8CE43}" presName="connectorText" presStyleLbl="sibTrans2D1" presStyleIdx="2" presStyleCnt="3"/>
      <dgm:spPr/>
      <dgm:t>
        <a:bodyPr/>
        <a:lstStyle/>
        <a:p>
          <a:endParaRPr lang="tr-TR"/>
        </a:p>
      </dgm:t>
    </dgm:pt>
  </dgm:ptLst>
  <dgm:cxnLst>
    <dgm:cxn modelId="{80C3E5B1-F5B2-4C68-A521-8AEF44D11B90}" type="presOf" srcId="{40FAB976-3643-438F-B880-B1A663319A24}" destId="{5E6FC23D-5263-45DB-8A61-F6F93CA77522}" srcOrd="0" destOrd="0" presId="urn:microsoft.com/office/officeart/2005/8/layout/cycle7"/>
    <dgm:cxn modelId="{9D1839BA-9ECF-4339-A39F-9D4435F4AED8}" srcId="{094FAAA2-CDF1-4FFA-BF6D-91571D5127FE}" destId="{A0C14C56-8AAC-449B-BDC5-6F474A9EFFEE}" srcOrd="2" destOrd="0" parTransId="{B0076C1C-71F2-4766-9946-AF397E8B13F2}" sibTransId="{0B078173-3B9A-43AB-808F-7433E9E8CE43}"/>
    <dgm:cxn modelId="{95677415-93D0-47B8-9CB7-9BDEAC125E2E}" srcId="{094FAAA2-CDF1-4FFA-BF6D-91571D5127FE}" destId="{40FAB976-3643-438F-B880-B1A663319A24}" srcOrd="0" destOrd="0" parTransId="{0691303B-ADE3-4E6C-B0E1-8CF6778C1A1A}" sibTransId="{A4B9CC69-84C1-4B29-86D6-84DD6938303D}"/>
    <dgm:cxn modelId="{CD16E44D-EF92-49F7-9862-42C913ECEF22}" type="presOf" srcId="{A4B9CC69-84C1-4B29-86D6-84DD6938303D}" destId="{8AB5AA2A-BFDB-468A-AF5F-E2B09A8A1779}" srcOrd="0" destOrd="0" presId="urn:microsoft.com/office/officeart/2005/8/layout/cycle7"/>
    <dgm:cxn modelId="{0C0CC0C6-44B3-40D2-B1AD-094148966ED6}" srcId="{094FAAA2-CDF1-4FFA-BF6D-91571D5127FE}" destId="{CD12842E-B3FE-4E9D-BE36-487238145F96}" srcOrd="1" destOrd="0" parTransId="{F37ACDFA-6F8D-4A56-BDB6-F3FC8E883DCB}" sibTransId="{70575EAC-B1FA-4A22-A93A-FA11AB755F11}"/>
    <dgm:cxn modelId="{ECAE5352-2E4B-4474-AC47-086167D7AEFA}" type="presOf" srcId="{094FAAA2-CDF1-4FFA-BF6D-91571D5127FE}" destId="{D6232C2A-BFBF-44BA-BA22-2C90B9590DCC}" srcOrd="0" destOrd="0" presId="urn:microsoft.com/office/officeart/2005/8/layout/cycle7"/>
    <dgm:cxn modelId="{AB325600-9EA3-486F-8831-90DC249B1ED2}" type="presOf" srcId="{70575EAC-B1FA-4A22-A93A-FA11AB755F11}" destId="{73E26629-CD47-4C9A-87C6-9A8442DA078B}" srcOrd="1" destOrd="0" presId="urn:microsoft.com/office/officeart/2005/8/layout/cycle7"/>
    <dgm:cxn modelId="{7A99ADB5-4054-4151-BBA5-BFC83653D3DD}" type="presOf" srcId="{CD12842E-B3FE-4E9D-BE36-487238145F96}" destId="{903F580C-1FF2-4F90-834C-30B1A280B621}" srcOrd="0" destOrd="0" presId="urn:microsoft.com/office/officeart/2005/8/layout/cycle7"/>
    <dgm:cxn modelId="{05AC04E4-B5B3-46EC-B878-36CB73A9414E}" type="presOf" srcId="{0B078173-3B9A-43AB-808F-7433E9E8CE43}" destId="{544C6BEC-F3F6-426B-A91E-8026A5C49D34}" srcOrd="1" destOrd="0" presId="urn:microsoft.com/office/officeart/2005/8/layout/cycle7"/>
    <dgm:cxn modelId="{482EA2B9-0295-46C6-9230-DB0A0560318E}" type="presOf" srcId="{A4B9CC69-84C1-4B29-86D6-84DD6938303D}" destId="{062AF368-9617-403D-A109-B8DEF2DC34C5}" srcOrd="1" destOrd="0" presId="urn:microsoft.com/office/officeart/2005/8/layout/cycle7"/>
    <dgm:cxn modelId="{4151B8E0-13EA-4B1C-B1E4-9A55F4393D79}" type="presOf" srcId="{0B078173-3B9A-43AB-808F-7433E9E8CE43}" destId="{114D3AB2-FF18-4DC1-909D-685806FAFA7B}" srcOrd="0" destOrd="0" presId="urn:microsoft.com/office/officeart/2005/8/layout/cycle7"/>
    <dgm:cxn modelId="{D12A8FAA-8006-40C6-A30A-B0503AC69DA0}" type="presOf" srcId="{A0C14C56-8AAC-449B-BDC5-6F474A9EFFEE}" destId="{EECECCF5-5C23-4B22-A9D2-67B7A3583238}" srcOrd="0" destOrd="0" presId="urn:microsoft.com/office/officeart/2005/8/layout/cycle7"/>
    <dgm:cxn modelId="{EA43D8B2-C64C-4D07-B6AC-37FE606799AC}" type="presOf" srcId="{70575EAC-B1FA-4A22-A93A-FA11AB755F11}" destId="{7D621623-80F9-41AC-9B89-CE26E46F1DBE}" srcOrd="0" destOrd="0" presId="urn:microsoft.com/office/officeart/2005/8/layout/cycle7"/>
    <dgm:cxn modelId="{8F8240B4-292F-4960-8FA9-2747914067AB}" type="presParOf" srcId="{D6232C2A-BFBF-44BA-BA22-2C90B9590DCC}" destId="{5E6FC23D-5263-45DB-8A61-F6F93CA77522}" srcOrd="0" destOrd="0" presId="urn:microsoft.com/office/officeart/2005/8/layout/cycle7"/>
    <dgm:cxn modelId="{097BA7F3-29C6-4C52-A322-84FF88CC040A}" type="presParOf" srcId="{D6232C2A-BFBF-44BA-BA22-2C90B9590DCC}" destId="{8AB5AA2A-BFDB-468A-AF5F-E2B09A8A1779}" srcOrd="1" destOrd="0" presId="urn:microsoft.com/office/officeart/2005/8/layout/cycle7"/>
    <dgm:cxn modelId="{91344DEE-68C6-4A1D-8978-A38B56376EE3}" type="presParOf" srcId="{8AB5AA2A-BFDB-468A-AF5F-E2B09A8A1779}" destId="{062AF368-9617-403D-A109-B8DEF2DC34C5}" srcOrd="0" destOrd="0" presId="urn:microsoft.com/office/officeart/2005/8/layout/cycle7"/>
    <dgm:cxn modelId="{F529D071-14FC-4C93-9C8F-15AE44C8BF7E}" type="presParOf" srcId="{D6232C2A-BFBF-44BA-BA22-2C90B9590DCC}" destId="{903F580C-1FF2-4F90-834C-30B1A280B621}" srcOrd="2" destOrd="0" presId="urn:microsoft.com/office/officeart/2005/8/layout/cycle7"/>
    <dgm:cxn modelId="{A971FD3D-B5C3-4BA3-B0FA-3F9D29FEA9B7}" type="presParOf" srcId="{D6232C2A-BFBF-44BA-BA22-2C90B9590DCC}" destId="{7D621623-80F9-41AC-9B89-CE26E46F1DBE}" srcOrd="3" destOrd="0" presId="urn:microsoft.com/office/officeart/2005/8/layout/cycle7"/>
    <dgm:cxn modelId="{A0DB0887-3F54-4EDF-88AC-FE0AD782B813}" type="presParOf" srcId="{7D621623-80F9-41AC-9B89-CE26E46F1DBE}" destId="{73E26629-CD47-4C9A-87C6-9A8442DA078B}" srcOrd="0" destOrd="0" presId="urn:microsoft.com/office/officeart/2005/8/layout/cycle7"/>
    <dgm:cxn modelId="{2FC07C14-EB7D-4DBA-9BC3-CF1F658AAD57}" type="presParOf" srcId="{D6232C2A-BFBF-44BA-BA22-2C90B9590DCC}" destId="{EECECCF5-5C23-4B22-A9D2-67B7A3583238}" srcOrd="4" destOrd="0" presId="urn:microsoft.com/office/officeart/2005/8/layout/cycle7"/>
    <dgm:cxn modelId="{A2820E92-2267-4727-9081-04C0EB176980}" type="presParOf" srcId="{D6232C2A-BFBF-44BA-BA22-2C90B9590DCC}" destId="{114D3AB2-FF18-4DC1-909D-685806FAFA7B}" srcOrd="5" destOrd="0" presId="urn:microsoft.com/office/officeart/2005/8/layout/cycle7"/>
    <dgm:cxn modelId="{F52C453E-821C-4845-BBEB-D5AE8300F49B}" type="presParOf" srcId="{114D3AB2-FF18-4DC1-909D-685806FAFA7B}" destId="{544C6BEC-F3F6-426B-A91E-8026A5C49D34}"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A424B-C3DA-444E-BC2F-8F42756A6C84}" type="doc">
      <dgm:prSet loTypeId="urn:microsoft.com/office/officeart/2005/8/layout/pyramid2" loCatId="pyramid" qsTypeId="urn:microsoft.com/office/officeart/2005/8/quickstyle/simple1#2" qsCatId="simple" csTypeId="urn:microsoft.com/office/officeart/2005/8/colors/accent1_2#2" csCatId="accent1" phldr="1"/>
      <dgm:spPr/>
    </dgm:pt>
    <dgm:pt modelId="{F340EDF0-6083-4437-8810-8D91C870E54E}">
      <dgm:prSet phldrT="[Metin]"/>
      <dgm:spPr/>
      <dgm:t>
        <a:bodyPr/>
        <a:lstStyle/>
        <a:p>
          <a:r>
            <a:rPr lang="tr-TR" dirty="0" smtClean="0"/>
            <a:t>ANADOLU ÜNİVERSİTESİ</a:t>
          </a:r>
          <a:endParaRPr lang="tr-TR" dirty="0"/>
        </a:p>
      </dgm:t>
    </dgm:pt>
    <dgm:pt modelId="{4DD61F2A-D505-4A0C-884F-E33BF19D99D7}" type="parTrans" cxnId="{1FAE5850-1300-44AC-9EF8-450CE749A94B}">
      <dgm:prSet/>
      <dgm:spPr/>
      <dgm:t>
        <a:bodyPr/>
        <a:lstStyle/>
        <a:p>
          <a:endParaRPr lang="tr-TR"/>
        </a:p>
      </dgm:t>
    </dgm:pt>
    <dgm:pt modelId="{4DD68C7C-214E-4208-A04C-58D9E5B65242}" type="sibTrans" cxnId="{1FAE5850-1300-44AC-9EF8-450CE749A94B}">
      <dgm:prSet/>
      <dgm:spPr/>
      <dgm:t>
        <a:bodyPr/>
        <a:lstStyle/>
        <a:p>
          <a:endParaRPr lang="tr-TR"/>
        </a:p>
      </dgm:t>
    </dgm:pt>
    <dgm:pt modelId="{8F5C6648-1523-46F0-A36E-979C66D46703}">
      <dgm:prSet phldrT="[Metin]"/>
      <dgm:spPr/>
      <dgm:t>
        <a:bodyPr/>
        <a:lstStyle/>
        <a:p>
          <a:r>
            <a:rPr lang="tr-TR" dirty="0" smtClean="0"/>
            <a:t>SAM</a:t>
          </a:r>
          <a:endParaRPr lang="tr-TR" dirty="0"/>
        </a:p>
      </dgm:t>
    </dgm:pt>
    <dgm:pt modelId="{A7E504CC-9BC0-4D06-B676-B3A43E4E2739}" type="parTrans" cxnId="{41A45867-2D06-48F6-87A5-A067D43A1824}">
      <dgm:prSet/>
      <dgm:spPr/>
      <dgm:t>
        <a:bodyPr/>
        <a:lstStyle/>
        <a:p>
          <a:endParaRPr lang="tr-TR"/>
        </a:p>
      </dgm:t>
    </dgm:pt>
    <dgm:pt modelId="{BF483C87-3250-4B65-8016-30B2E6CA3B33}" type="sibTrans" cxnId="{41A45867-2D06-48F6-87A5-A067D43A1824}">
      <dgm:prSet/>
      <dgm:spPr/>
      <dgm:t>
        <a:bodyPr/>
        <a:lstStyle/>
        <a:p>
          <a:endParaRPr lang="tr-TR"/>
        </a:p>
      </dgm:t>
    </dgm:pt>
    <dgm:pt modelId="{44667BFC-F596-4CFC-BC9B-0E783FCB6933}">
      <dgm:prSet phldrT="[Metin]"/>
      <dgm:spPr/>
      <dgm:t>
        <a:bodyPr/>
        <a:lstStyle/>
        <a:p>
          <a:r>
            <a:rPr lang="tr-TR" dirty="0" smtClean="0"/>
            <a:t>SERAMİK ÜRETİCİLERİ</a:t>
          </a:r>
          <a:endParaRPr lang="tr-TR" dirty="0"/>
        </a:p>
      </dgm:t>
    </dgm:pt>
    <dgm:pt modelId="{D4247F0A-2844-43A1-B584-A2546397FC30}" type="parTrans" cxnId="{05656145-7238-475A-9E02-CBEE453A6AAE}">
      <dgm:prSet/>
      <dgm:spPr/>
      <dgm:t>
        <a:bodyPr/>
        <a:lstStyle/>
        <a:p>
          <a:endParaRPr lang="tr-TR"/>
        </a:p>
      </dgm:t>
    </dgm:pt>
    <dgm:pt modelId="{A515E39B-2C3B-4F10-97D3-96730DA9EA4B}" type="sibTrans" cxnId="{05656145-7238-475A-9E02-CBEE453A6AAE}">
      <dgm:prSet/>
      <dgm:spPr/>
      <dgm:t>
        <a:bodyPr/>
        <a:lstStyle/>
        <a:p>
          <a:endParaRPr lang="tr-TR"/>
        </a:p>
      </dgm:t>
    </dgm:pt>
    <dgm:pt modelId="{C353A87B-D5E8-4F90-84C5-96898055E780}" type="pres">
      <dgm:prSet presAssocID="{3B1A424B-C3DA-444E-BC2F-8F42756A6C84}" presName="compositeShape" presStyleCnt="0">
        <dgm:presLayoutVars>
          <dgm:dir/>
          <dgm:resizeHandles/>
        </dgm:presLayoutVars>
      </dgm:prSet>
      <dgm:spPr/>
    </dgm:pt>
    <dgm:pt modelId="{54409257-1311-4457-9431-130C91248A4E}" type="pres">
      <dgm:prSet presAssocID="{3B1A424B-C3DA-444E-BC2F-8F42756A6C84}" presName="pyramid" presStyleLbl="node1" presStyleIdx="0" presStyleCnt="1" custScaleX="88641" custScaleY="80729"/>
      <dgm:spPr/>
    </dgm:pt>
    <dgm:pt modelId="{846392FE-37AD-46F7-8A01-7DA89FF2B8FC}" type="pres">
      <dgm:prSet presAssocID="{3B1A424B-C3DA-444E-BC2F-8F42756A6C84}" presName="theList" presStyleCnt="0"/>
      <dgm:spPr/>
    </dgm:pt>
    <dgm:pt modelId="{590BBC21-07F7-4AA3-BD65-26615888ED85}" type="pres">
      <dgm:prSet presAssocID="{F340EDF0-6083-4437-8810-8D91C870E54E}" presName="aNode" presStyleLbl="fgAcc1" presStyleIdx="0" presStyleCnt="3" custLinFactX="-12565" custLinFactY="226347" custLinFactNeighborX="-100000" custLinFactNeighborY="300000">
        <dgm:presLayoutVars>
          <dgm:bulletEnabled val="1"/>
        </dgm:presLayoutVars>
      </dgm:prSet>
      <dgm:spPr/>
      <dgm:t>
        <a:bodyPr/>
        <a:lstStyle/>
        <a:p>
          <a:endParaRPr lang="tr-TR"/>
        </a:p>
      </dgm:t>
    </dgm:pt>
    <dgm:pt modelId="{D17B9EA0-8F9E-494E-856C-D196C856CB26}" type="pres">
      <dgm:prSet presAssocID="{F340EDF0-6083-4437-8810-8D91C870E54E}" presName="aSpace" presStyleCnt="0"/>
      <dgm:spPr/>
    </dgm:pt>
    <dgm:pt modelId="{D994E4B9-B1D0-4E3C-BEF4-7BF43DACB562}" type="pres">
      <dgm:prSet presAssocID="{8F5C6648-1523-46F0-A36E-979C66D46703}" presName="aNode" presStyleLbl="fgAcc1" presStyleIdx="1" presStyleCnt="3" custScaleY="102772" custLinFactY="-104785" custLinFactNeighborX="-47950" custLinFactNeighborY="-200000">
        <dgm:presLayoutVars>
          <dgm:bulletEnabled val="1"/>
        </dgm:presLayoutVars>
      </dgm:prSet>
      <dgm:spPr/>
      <dgm:t>
        <a:bodyPr/>
        <a:lstStyle/>
        <a:p>
          <a:endParaRPr lang="tr-TR"/>
        </a:p>
      </dgm:t>
    </dgm:pt>
    <dgm:pt modelId="{8D466CE9-40C7-4563-A3C2-1F3BC3D577ED}" type="pres">
      <dgm:prSet presAssocID="{8F5C6648-1523-46F0-A36E-979C66D46703}" presName="aSpace" presStyleCnt="0"/>
      <dgm:spPr/>
    </dgm:pt>
    <dgm:pt modelId="{18AE57D7-E018-492A-A128-C3B7D8FE9C9A}" type="pres">
      <dgm:prSet presAssocID="{44667BFC-F596-4CFC-BC9B-0E783FCB6933}" presName="aNode" presStyleLbl="fgAcc1" presStyleIdx="2" presStyleCnt="3" custLinFactY="23575" custLinFactNeighborX="10512" custLinFactNeighborY="100000">
        <dgm:presLayoutVars>
          <dgm:bulletEnabled val="1"/>
        </dgm:presLayoutVars>
      </dgm:prSet>
      <dgm:spPr/>
      <dgm:t>
        <a:bodyPr/>
        <a:lstStyle/>
        <a:p>
          <a:endParaRPr lang="tr-TR"/>
        </a:p>
      </dgm:t>
    </dgm:pt>
    <dgm:pt modelId="{6FAAA76C-6E6A-4997-9520-37E6F0155FC7}" type="pres">
      <dgm:prSet presAssocID="{44667BFC-F596-4CFC-BC9B-0E783FCB6933}" presName="aSpace" presStyleCnt="0"/>
      <dgm:spPr/>
    </dgm:pt>
  </dgm:ptLst>
  <dgm:cxnLst>
    <dgm:cxn modelId="{99D4602C-EA84-43B3-99F6-D58C17D276CE}" type="presOf" srcId="{8F5C6648-1523-46F0-A36E-979C66D46703}" destId="{D994E4B9-B1D0-4E3C-BEF4-7BF43DACB562}" srcOrd="0" destOrd="0" presId="urn:microsoft.com/office/officeart/2005/8/layout/pyramid2"/>
    <dgm:cxn modelId="{05656145-7238-475A-9E02-CBEE453A6AAE}" srcId="{3B1A424B-C3DA-444E-BC2F-8F42756A6C84}" destId="{44667BFC-F596-4CFC-BC9B-0E783FCB6933}" srcOrd="2" destOrd="0" parTransId="{D4247F0A-2844-43A1-B584-A2546397FC30}" sibTransId="{A515E39B-2C3B-4F10-97D3-96730DA9EA4B}"/>
    <dgm:cxn modelId="{58BAFD77-59F6-4968-81A3-667CB14B6CFF}" type="presOf" srcId="{44667BFC-F596-4CFC-BC9B-0E783FCB6933}" destId="{18AE57D7-E018-492A-A128-C3B7D8FE9C9A}" srcOrd="0" destOrd="0" presId="urn:microsoft.com/office/officeart/2005/8/layout/pyramid2"/>
    <dgm:cxn modelId="{41A45867-2D06-48F6-87A5-A067D43A1824}" srcId="{3B1A424B-C3DA-444E-BC2F-8F42756A6C84}" destId="{8F5C6648-1523-46F0-A36E-979C66D46703}" srcOrd="1" destOrd="0" parTransId="{A7E504CC-9BC0-4D06-B676-B3A43E4E2739}" sibTransId="{BF483C87-3250-4B65-8016-30B2E6CA3B33}"/>
    <dgm:cxn modelId="{1FAE5850-1300-44AC-9EF8-450CE749A94B}" srcId="{3B1A424B-C3DA-444E-BC2F-8F42756A6C84}" destId="{F340EDF0-6083-4437-8810-8D91C870E54E}" srcOrd="0" destOrd="0" parTransId="{4DD61F2A-D505-4A0C-884F-E33BF19D99D7}" sibTransId="{4DD68C7C-214E-4208-A04C-58D9E5B65242}"/>
    <dgm:cxn modelId="{6F5138C1-D0ED-4F8A-8362-2F25E39FD81B}" type="presOf" srcId="{F340EDF0-6083-4437-8810-8D91C870E54E}" destId="{590BBC21-07F7-4AA3-BD65-26615888ED85}" srcOrd="0" destOrd="0" presId="urn:microsoft.com/office/officeart/2005/8/layout/pyramid2"/>
    <dgm:cxn modelId="{764C3F7A-F434-49DA-BD6F-BDF5C522B2B8}" type="presOf" srcId="{3B1A424B-C3DA-444E-BC2F-8F42756A6C84}" destId="{C353A87B-D5E8-4F90-84C5-96898055E780}" srcOrd="0" destOrd="0" presId="urn:microsoft.com/office/officeart/2005/8/layout/pyramid2"/>
    <dgm:cxn modelId="{97E90916-087B-4108-9043-B154107CA314}" type="presParOf" srcId="{C353A87B-D5E8-4F90-84C5-96898055E780}" destId="{54409257-1311-4457-9431-130C91248A4E}" srcOrd="0" destOrd="0" presId="urn:microsoft.com/office/officeart/2005/8/layout/pyramid2"/>
    <dgm:cxn modelId="{B9DECA7F-A991-40B6-A654-90A85C469DEC}" type="presParOf" srcId="{C353A87B-D5E8-4F90-84C5-96898055E780}" destId="{846392FE-37AD-46F7-8A01-7DA89FF2B8FC}" srcOrd="1" destOrd="0" presId="urn:microsoft.com/office/officeart/2005/8/layout/pyramid2"/>
    <dgm:cxn modelId="{BC874811-0737-458D-864A-633A4F9D91D5}" type="presParOf" srcId="{846392FE-37AD-46F7-8A01-7DA89FF2B8FC}" destId="{590BBC21-07F7-4AA3-BD65-26615888ED85}" srcOrd="0" destOrd="0" presId="urn:microsoft.com/office/officeart/2005/8/layout/pyramid2"/>
    <dgm:cxn modelId="{2148A481-1B39-449B-A1D7-A9471DAED8D3}" type="presParOf" srcId="{846392FE-37AD-46F7-8A01-7DA89FF2B8FC}" destId="{D17B9EA0-8F9E-494E-856C-D196C856CB26}" srcOrd="1" destOrd="0" presId="urn:microsoft.com/office/officeart/2005/8/layout/pyramid2"/>
    <dgm:cxn modelId="{EFF7270F-91AF-42AE-B9F5-E87AAE56261B}" type="presParOf" srcId="{846392FE-37AD-46F7-8A01-7DA89FF2B8FC}" destId="{D994E4B9-B1D0-4E3C-BEF4-7BF43DACB562}" srcOrd="2" destOrd="0" presId="urn:microsoft.com/office/officeart/2005/8/layout/pyramid2"/>
    <dgm:cxn modelId="{4DB337D7-8721-485F-8D16-F3C3CE834EF4}" type="presParOf" srcId="{846392FE-37AD-46F7-8A01-7DA89FF2B8FC}" destId="{8D466CE9-40C7-4563-A3C2-1F3BC3D577ED}" srcOrd="3" destOrd="0" presId="urn:microsoft.com/office/officeart/2005/8/layout/pyramid2"/>
    <dgm:cxn modelId="{9C14E281-5A8B-474E-B315-D4F9BF27B625}" type="presParOf" srcId="{846392FE-37AD-46F7-8A01-7DA89FF2B8FC}" destId="{18AE57D7-E018-492A-A128-C3B7D8FE9C9A}" srcOrd="4" destOrd="0" presId="urn:microsoft.com/office/officeart/2005/8/layout/pyramid2"/>
    <dgm:cxn modelId="{C8952018-2201-49F6-B134-82FD09260A69}" type="presParOf" srcId="{846392FE-37AD-46F7-8A01-7DA89FF2B8FC}" destId="{6FAAA76C-6E6A-4997-9520-37E6F0155FC7}"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3162E0-2311-48C5-AA5B-CA5BB224DA1F}" type="doc">
      <dgm:prSet loTypeId="urn:microsoft.com/office/officeart/2005/8/layout/process1" loCatId="process" qsTypeId="urn:microsoft.com/office/officeart/2005/8/quickstyle/simple1#3" qsCatId="simple" csTypeId="urn:microsoft.com/office/officeart/2005/8/colors/accent1_2#3" csCatId="accent1" phldr="1"/>
      <dgm:spPr/>
    </dgm:pt>
    <dgm:pt modelId="{026E80FF-E88C-4EF8-A0EF-E39E873035D4}">
      <dgm:prSet phldrT="[Metin]"/>
      <dgm:spPr/>
      <dgm:t>
        <a:bodyPr/>
        <a:lstStyle/>
        <a:p>
          <a:r>
            <a:rPr lang="tr-TR" b="1" dirty="0" smtClean="0">
              <a:effectLst>
                <a:outerShdw blurRad="38100" dist="38100" dir="2700000" algn="tl">
                  <a:srgbClr val="000000">
                    <a:alpha val="43137"/>
                  </a:srgbClr>
                </a:outerShdw>
              </a:effectLst>
              <a:latin typeface="+mn-lt"/>
              <a:cs typeface="Times New Roman" pitchFamily="18" charset="0"/>
            </a:rPr>
            <a:t>Genel Kurul</a:t>
          </a:r>
          <a:endParaRPr lang="tr-TR" b="1" dirty="0">
            <a:effectLst>
              <a:outerShdw blurRad="38100" dist="38100" dir="2700000" algn="tl">
                <a:srgbClr val="000000">
                  <a:alpha val="43137"/>
                </a:srgbClr>
              </a:outerShdw>
            </a:effectLst>
            <a:latin typeface="+mn-lt"/>
            <a:cs typeface="Times New Roman" pitchFamily="18" charset="0"/>
          </a:endParaRPr>
        </a:p>
      </dgm:t>
    </dgm:pt>
    <dgm:pt modelId="{8CCF7192-231D-46ED-B338-F194FB1717D2}" type="parTrans" cxnId="{BD188CE4-5A91-4237-B4C2-57932CD5FEAF}">
      <dgm:prSet/>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FCD838B8-CF72-415C-98DA-55C9D97E05B8}" type="sibTrans" cxnId="{BD188CE4-5A91-4237-B4C2-57932CD5FEAF}">
      <dgm:prSet/>
      <dgm:spPr>
        <a:solidFill>
          <a:srgbClr val="0033CC"/>
        </a:solidFill>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2D831DCE-CB6B-4150-9023-FE27C68CBD7C}">
      <dgm:prSet phldrT="[Metin]"/>
      <dgm:spPr/>
      <dgm:t>
        <a:bodyPr/>
        <a:lstStyle/>
        <a:p>
          <a:r>
            <a:rPr lang="tr-TR" b="1" dirty="0" smtClean="0">
              <a:effectLst>
                <a:outerShdw blurRad="38100" dist="38100" dir="2700000" algn="tl">
                  <a:srgbClr val="000000">
                    <a:alpha val="43137"/>
                  </a:srgbClr>
                </a:outerShdw>
              </a:effectLst>
              <a:latin typeface="+mn-lt"/>
              <a:cs typeface="Times New Roman" pitchFamily="18" charset="0"/>
            </a:rPr>
            <a:t>1 Üniversite Temsilcisi (%50 hisse)</a:t>
          </a:r>
          <a:endParaRPr lang="tr-TR" b="1" dirty="0">
            <a:effectLst>
              <a:outerShdw blurRad="38100" dist="38100" dir="2700000" algn="tl">
                <a:srgbClr val="000000">
                  <a:alpha val="43137"/>
                </a:srgbClr>
              </a:outerShdw>
            </a:effectLst>
            <a:latin typeface="+mn-lt"/>
            <a:cs typeface="Times New Roman" pitchFamily="18" charset="0"/>
          </a:endParaRPr>
        </a:p>
      </dgm:t>
    </dgm:pt>
    <dgm:pt modelId="{067A5059-0AFE-4EBB-BA39-D25175345E1B}" type="parTrans" cxnId="{E43F3672-9113-48F3-9EAE-99855DDEB9D0}">
      <dgm:prSet/>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B1830F1F-2B91-4356-B09D-A8ADD1F91F81}" type="sibTrans" cxnId="{E43F3672-9113-48F3-9EAE-99855DDEB9D0}">
      <dgm:prSet/>
      <dgm:spPr>
        <a:solidFill>
          <a:srgbClr val="0033CC"/>
        </a:solidFill>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A5896557-835E-4D82-AC14-BE1F7B5CEAC9}">
      <dgm:prSet phldrT="[Metin]"/>
      <dgm:spPr/>
      <dgm:t>
        <a:bodyPr/>
        <a:lstStyle/>
        <a:p>
          <a:r>
            <a:rPr lang="tr-TR" b="1" dirty="0" smtClean="0">
              <a:effectLst>
                <a:outerShdw blurRad="38100" dist="38100" dir="2700000" algn="tl">
                  <a:srgbClr val="000000">
                    <a:alpha val="43137"/>
                  </a:srgbClr>
                </a:outerShdw>
              </a:effectLst>
              <a:latin typeface="+mn-lt"/>
              <a:cs typeface="Times New Roman" pitchFamily="18" charset="0"/>
            </a:rPr>
            <a:t>18 Sanayi Temsilcisi (%50 hisse)</a:t>
          </a:r>
          <a:endParaRPr lang="tr-TR" b="1" dirty="0">
            <a:effectLst>
              <a:outerShdw blurRad="38100" dist="38100" dir="2700000" algn="tl">
                <a:srgbClr val="000000">
                  <a:alpha val="43137"/>
                </a:srgbClr>
              </a:outerShdw>
            </a:effectLst>
            <a:latin typeface="+mn-lt"/>
            <a:cs typeface="Times New Roman" pitchFamily="18" charset="0"/>
          </a:endParaRPr>
        </a:p>
      </dgm:t>
    </dgm:pt>
    <dgm:pt modelId="{584760B5-9BE0-49B1-AAAF-CA3C35FB47E5}" type="parTrans" cxnId="{56CBA88A-A119-4673-B88C-E147FDCCEE93}">
      <dgm:prSet/>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3C41AF8E-947B-4C1F-8DDD-2001B78F7ADC}" type="sibTrans" cxnId="{56CBA88A-A119-4673-B88C-E147FDCCEE93}">
      <dgm:prSet/>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6EBDD7A5-59A0-4B78-BC54-8026097E36FC}" type="pres">
      <dgm:prSet presAssocID="{8B3162E0-2311-48C5-AA5B-CA5BB224DA1F}" presName="Name0" presStyleCnt="0">
        <dgm:presLayoutVars>
          <dgm:dir/>
          <dgm:resizeHandles val="exact"/>
        </dgm:presLayoutVars>
      </dgm:prSet>
      <dgm:spPr/>
    </dgm:pt>
    <dgm:pt modelId="{589435EA-E7EA-4EBD-A639-0E244F54B894}" type="pres">
      <dgm:prSet presAssocID="{026E80FF-E88C-4EF8-A0EF-E39E873035D4}" presName="node" presStyleLbl="node1" presStyleIdx="0" presStyleCnt="3">
        <dgm:presLayoutVars>
          <dgm:bulletEnabled val="1"/>
        </dgm:presLayoutVars>
      </dgm:prSet>
      <dgm:spPr/>
      <dgm:t>
        <a:bodyPr/>
        <a:lstStyle/>
        <a:p>
          <a:endParaRPr lang="tr-TR"/>
        </a:p>
      </dgm:t>
    </dgm:pt>
    <dgm:pt modelId="{CFB1F150-BD44-454C-8DBF-77B8F35DDFFC}" type="pres">
      <dgm:prSet presAssocID="{FCD838B8-CF72-415C-98DA-55C9D97E05B8}" presName="sibTrans" presStyleLbl="sibTrans2D1" presStyleIdx="0" presStyleCnt="2"/>
      <dgm:spPr/>
      <dgm:t>
        <a:bodyPr/>
        <a:lstStyle/>
        <a:p>
          <a:endParaRPr lang="tr-TR"/>
        </a:p>
      </dgm:t>
    </dgm:pt>
    <dgm:pt modelId="{3F9D7E18-36F3-459E-8D4D-AB5DA94DCEA1}" type="pres">
      <dgm:prSet presAssocID="{FCD838B8-CF72-415C-98DA-55C9D97E05B8}" presName="connectorText" presStyleLbl="sibTrans2D1" presStyleIdx="0" presStyleCnt="2"/>
      <dgm:spPr/>
      <dgm:t>
        <a:bodyPr/>
        <a:lstStyle/>
        <a:p>
          <a:endParaRPr lang="tr-TR"/>
        </a:p>
      </dgm:t>
    </dgm:pt>
    <dgm:pt modelId="{263988EC-E7C2-4AF1-AD8B-EA2353A80B13}" type="pres">
      <dgm:prSet presAssocID="{2D831DCE-CB6B-4150-9023-FE27C68CBD7C}" presName="node" presStyleLbl="node1" presStyleIdx="1" presStyleCnt="3">
        <dgm:presLayoutVars>
          <dgm:bulletEnabled val="1"/>
        </dgm:presLayoutVars>
      </dgm:prSet>
      <dgm:spPr/>
      <dgm:t>
        <a:bodyPr/>
        <a:lstStyle/>
        <a:p>
          <a:endParaRPr lang="tr-TR"/>
        </a:p>
      </dgm:t>
    </dgm:pt>
    <dgm:pt modelId="{C8A584EB-15D8-45AD-9C5F-299F84CDE376}" type="pres">
      <dgm:prSet presAssocID="{B1830F1F-2B91-4356-B09D-A8ADD1F91F81}" presName="sibTrans" presStyleLbl="sibTrans2D1" presStyleIdx="1" presStyleCnt="2"/>
      <dgm:spPr/>
      <dgm:t>
        <a:bodyPr/>
        <a:lstStyle/>
        <a:p>
          <a:endParaRPr lang="tr-TR"/>
        </a:p>
      </dgm:t>
    </dgm:pt>
    <dgm:pt modelId="{BB4F30E4-4A95-43D9-A33A-D09895351B2E}" type="pres">
      <dgm:prSet presAssocID="{B1830F1F-2B91-4356-B09D-A8ADD1F91F81}" presName="connectorText" presStyleLbl="sibTrans2D1" presStyleIdx="1" presStyleCnt="2"/>
      <dgm:spPr/>
      <dgm:t>
        <a:bodyPr/>
        <a:lstStyle/>
        <a:p>
          <a:endParaRPr lang="tr-TR"/>
        </a:p>
      </dgm:t>
    </dgm:pt>
    <dgm:pt modelId="{4349F8FC-DE31-4D20-8638-F8D1C69DACA1}" type="pres">
      <dgm:prSet presAssocID="{A5896557-835E-4D82-AC14-BE1F7B5CEAC9}" presName="node" presStyleLbl="node1" presStyleIdx="2" presStyleCnt="3">
        <dgm:presLayoutVars>
          <dgm:bulletEnabled val="1"/>
        </dgm:presLayoutVars>
      </dgm:prSet>
      <dgm:spPr/>
      <dgm:t>
        <a:bodyPr/>
        <a:lstStyle/>
        <a:p>
          <a:endParaRPr lang="tr-TR"/>
        </a:p>
      </dgm:t>
    </dgm:pt>
  </dgm:ptLst>
  <dgm:cxnLst>
    <dgm:cxn modelId="{0171A350-D6D5-42F9-AA7E-A823A412ED6F}" type="presOf" srcId="{FCD838B8-CF72-415C-98DA-55C9D97E05B8}" destId="{CFB1F150-BD44-454C-8DBF-77B8F35DDFFC}" srcOrd="0" destOrd="0" presId="urn:microsoft.com/office/officeart/2005/8/layout/process1"/>
    <dgm:cxn modelId="{93C1A9E8-970A-4DD5-A108-74B702F580DF}" type="presOf" srcId="{B1830F1F-2B91-4356-B09D-A8ADD1F91F81}" destId="{BB4F30E4-4A95-43D9-A33A-D09895351B2E}" srcOrd="1" destOrd="0" presId="urn:microsoft.com/office/officeart/2005/8/layout/process1"/>
    <dgm:cxn modelId="{56CBA88A-A119-4673-B88C-E147FDCCEE93}" srcId="{8B3162E0-2311-48C5-AA5B-CA5BB224DA1F}" destId="{A5896557-835E-4D82-AC14-BE1F7B5CEAC9}" srcOrd="2" destOrd="0" parTransId="{584760B5-9BE0-49B1-AAAF-CA3C35FB47E5}" sibTransId="{3C41AF8E-947B-4C1F-8DDD-2001B78F7ADC}"/>
    <dgm:cxn modelId="{9F692AE8-E1A9-4F7D-B6BD-4EDD3F82551B}" type="presOf" srcId="{FCD838B8-CF72-415C-98DA-55C9D97E05B8}" destId="{3F9D7E18-36F3-459E-8D4D-AB5DA94DCEA1}" srcOrd="1" destOrd="0" presId="urn:microsoft.com/office/officeart/2005/8/layout/process1"/>
    <dgm:cxn modelId="{E43F3672-9113-48F3-9EAE-99855DDEB9D0}" srcId="{8B3162E0-2311-48C5-AA5B-CA5BB224DA1F}" destId="{2D831DCE-CB6B-4150-9023-FE27C68CBD7C}" srcOrd="1" destOrd="0" parTransId="{067A5059-0AFE-4EBB-BA39-D25175345E1B}" sibTransId="{B1830F1F-2B91-4356-B09D-A8ADD1F91F81}"/>
    <dgm:cxn modelId="{35AAB222-6D50-4918-888A-0CB936485261}" type="presOf" srcId="{8B3162E0-2311-48C5-AA5B-CA5BB224DA1F}" destId="{6EBDD7A5-59A0-4B78-BC54-8026097E36FC}" srcOrd="0" destOrd="0" presId="urn:microsoft.com/office/officeart/2005/8/layout/process1"/>
    <dgm:cxn modelId="{BD188CE4-5A91-4237-B4C2-57932CD5FEAF}" srcId="{8B3162E0-2311-48C5-AA5B-CA5BB224DA1F}" destId="{026E80FF-E88C-4EF8-A0EF-E39E873035D4}" srcOrd="0" destOrd="0" parTransId="{8CCF7192-231D-46ED-B338-F194FB1717D2}" sibTransId="{FCD838B8-CF72-415C-98DA-55C9D97E05B8}"/>
    <dgm:cxn modelId="{77D4F8AC-97FB-497B-BFA7-0B622F0BEBBA}" type="presOf" srcId="{2D831DCE-CB6B-4150-9023-FE27C68CBD7C}" destId="{263988EC-E7C2-4AF1-AD8B-EA2353A80B13}" srcOrd="0" destOrd="0" presId="urn:microsoft.com/office/officeart/2005/8/layout/process1"/>
    <dgm:cxn modelId="{01053D83-FD87-476D-92E7-01C21D89A7F1}" type="presOf" srcId="{A5896557-835E-4D82-AC14-BE1F7B5CEAC9}" destId="{4349F8FC-DE31-4D20-8638-F8D1C69DACA1}" srcOrd="0" destOrd="0" presId="urn:microsoft.com/office/officeart/2005/8/layout/process1"/>
    <dgm:cxn modelId="{31300022-98F0-4A30-93D4-0DB814BDB7AA}" type="presOf" srcId="{B1830F1F-2B91-4356-B09D-A8ADD1F91F81}" destId="{C8A584EB-15D8-45AD-9C5F-299F84CDE376}" srcOrd="0" destOrd="0" presId="urn:microsoft.com/office/officeart/2005/8/layout/process1"/>
    <dgm:cxn modelId="{DD169A86-8A0E-4BFC-BA33-8EA6D37B96F9}" type="presOf" srcId="{026E80FF-E88C-4EF8-A0EF-E39E873035D4}" destId="{589435EA-E7EA-4EBD-A639-0E244F54B894}" srcOrd="0" destOrd="0" presId="urn:microsoft.com/office/officeart/2005/8/layout/process1"/>
    <dgm:cxn modelId="{9AFCFF6E-8172-4DCF-B388-68117593B780}" type="presParOf" srcId="{6EBDD7A5-59A0-4B78-BC54-8026097E36FC}" destId="{589435EA-E7EA-4EBD-A639-0E244F54B894}" srcOrd="0" destOrd="0" presId="urn:microsoft.com/office/officeart/2005/8/layout/process1"/>
    <dgm:cxn modelId="{4F669A86-90E8-44E5-BA8A-FB4E139366CE}" type="presParOf" srcId="{6EBDD7A5-59A0-4B78-BC54-8026097E36FC}" destId="{CFB1F150-BD44-454C-8DBF-77B8F35DDFFC}" srcOrd="1" destOrd="0" presId="urn:microsoft.com/office/officeart/2005/8/layout/process1"/>
    <dgm:cxn modelId="{DCE06EF3-A88D-47F7-9237-E535A77F11B5}" type="presParOf" srcId="{CFB1F150-BD44-454C-8DBF-77B8F35DDFFC}" destId="{3F9D7E18-36F3-459E-8D4D-AB5DA94DCEA1}" srcOrd="0" destOrd="0" presId="urn:microsoft.com/office/officeart/2005/8/layout/process1"/>
    <dgm:cxn modelId="{0D40CBAC-C9DC-44F9-945C-2E5235C51C90}" type="presParOf" srcId="{6EBDD7A5-59A0-4B78-BC54-8026097E36FC}" destId="{263988EC-E7C2-4AF1-AD8B-EA2353A80B13}" srcOrd="2" destOrd="0" presId="urn:microsoft.com/office/officeart/2005/8/layout/process1"/>
    <dgm:cxn modelId="{C3B866A8-0577-4CD9-8A58-AD7A9DAF2A14}" type="presParOf" srcId="{6EBDD7A5-59A0-4B78-BC54-8026097E36FC}" destId="{C8A584EB-15D8-45AD-9C5F-299F84CDE376}" srcOrd="3" destOrd="0" presId="urn:microsoft.com/office/officeart/2005/8/layout/process1"/>
    <dgm:cxn modelId="{1F9AC280-F404-4AEF-98B5-017B842277DB}" type="presParOf" srcId="{C8A584EB-15D8-45AD-9C5F-299F84CDE376}" destId="{BB4F30E4-4A95-43D9-A33A-D09895351B2E}" srcOrd="0" destOrd="0" presId="urn:microsoft.com/office/officeart/2005/8/layout/process1"/>
    <dgm:cxn modelId="{029AE927-B1FA-4379-B56F-505020CF40D1}" type="presParOf" srcId="{6EBDD7A5-59A0-4B78-BC54-8026097E36FC}" destId="{4349F8FC-DE31-4D20-8638-F8D1C69DACA1}"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721A4-D6B5-47EA-BC9F-AF84664BE6B3}" type="doc">
      <dgm:prSet loTypeId="urn:microsoft.com/office/officeart/2005/8/layout/vProcess5" loCatId="process" qsTypeId="urn:microsoft.com/office/officeart/2005/8/quickstyle/simple1#4" qsCatId="simple" csTypeId="urn:microsoft.com/office/officeart/2005/8/colors/accent1_2#4" csCatId="accent1" phldr="1"/>
      <dgm:spPr/>
      <dgm:t>
        <a:bodyPr/>
        <a:lstStyle/>
        <a:p>
          <a:endParaRPr lang="tr-TR"/>
        </a:p>
      </dgm:t>
    </dgm:pt>
    <dgm:pt modelId="{6BB55BC7-01E9-4564-8399-0D53984878C7}">
      <dgm:prSet phldrT="[Metin]"/>
      <dgm:spPr/>
      <dgm:t>
        <a:bodyPr/>
        <a:lstStyle/>
        <a:p>
          <a:r>
            <a:rPr lang="tr-TR" b="1" dirty="0" smtClean="0">
              <a:effectLst>
                <a:outerShdw blurRad="38100" dist="38100" dir="2700000" algn="tl">
                  <a:srgbClr val="000000">
                    <a:alpha val="43137"/>
                  </a:srgbClr>
                </a:outerShdw>
              </a:effectLst>
              <a:latin typeface="+mn-lt"/>
              <a:cs typeface="Times New Roman" pitchFamily="18" charset="0"/>
            </a:rPr>
            <a:t>Yönetim Kurulu</a:t>
          </a:r>
          <a:endParaRPr lang="tr-TR" b="1" dirty="0">
            <a:effectLst>
              <a:outerShdw blurRad="38100" dist="38100" dir="2700000" algn="tl">
                <a:srgbClr val="000000">
                  <a:alpha val="43137"/>
                </a:srgbClr>
              </a:outerShdw>
            </a:effectLst>
            <a:latin typeface="+mn-lt"/>
            <a:cs typeface="Times New Roman" pitchFamily="18" charset="0"/>
          </a:endParaRPr>
        </a:p>
      </dgm:t>
    </dgm:pt>
    <dgm:pt modelId="{4D26D9BA-1127-42A5-8892-63E512DC898A}" type="parTrans" cxnId="{66717D90-F30B-4D64-B374-EA6CE97D0A81}">
      <dgm:prSet/>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77795B7A-9E79-4FD2-BF74-A43D68E03474}" type="sibTrans" cxnId="{66717D90-F30B-4D64-B374-EA6CE97D0A81}">
      <dgm:prSet/>
      <dgm:spPr>
        <a:solidFill>
          <a:srgbClr val="0033CC">
            <a:alpha val="90000"/>
          </a:srgbClr>
        </a:solidFill>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3E7E84FE-0D92-4BB8-B636-F1E2D48CC287}">
      <dgm:prSet phldrT="[Metin]"/>
      <dgm:spPr/>
      <dgm:t>
        <a:bodyPr/>
        <a:lstStyle/>
        <a:p>
          <a:r>
            <a:rPr lang="tr-TR" b="1" dirty="0" smtClean="0">
              <a:effectLst>
                <a:outerShdw blurRad="38100" dist="38100" dir="2700000" algn="tl">
                  <a:srgbClr val="000000">
                    <a:alpha val="43137"/>
                  </a:srgbClr>
                </a:outerShdw>
              </a:effectLst>
              <a:latin typeface="+mn-lt"/>
              <a:cs typeface="Times New Roman" pitchFamily="18" charset="0"/>
            </a:rPr>
            <a:t>1 Üniversite Temsilcisi</a:t>
          </a:r>
          <a:endParaRPr lang="tr-TR" b="1" dirty="0">
            <a:effectLst>
              <a:outerShdw blurRad="38100" dist="38100" dir="2700000" algn="tl">
                <a:srgbClr val="000000">
                  <a:alpha val="43137"/>
                </a:srgbClr>
              </a:outerShdw>
            </a:effectLst>
            <a:latin typeface="+mn-lt"/>
            <a:cs typeface="Times New Roman" pitchFamily="18" charset="0"/>
          </a:endParaRPr>
        </a:p>
      </dgm:t>
    </dgm:pt>
    <dgm:pt modelId="{2432A248-8ACE-4FE8-9AEB-26F837D2B288}" type="parTrans" cxnId="{4559A590-8BC5-4E3A-94F9-999FA599A3B1}">
      <dgm:prSet/>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76E27A33-3EEC-4B96-8F9A-4CAAAA9BC857}" type="sibTrans" cxnId="{4559A590-8BC5-4E3A-94F9-999FA599A3B1}">
      <dgm:prSet/>
      <dgm:spPr>
        <a:solidFill>
          <a:srgbClr val="0033CC">
            <a:alpha val="90000"/>
          </a:srgbClr>
        </a:solidFill>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37166754-F25F-4481-BCBB-8EFBA4555EC2}">
      <dgm:prSet phldrT="[Metin]"/>
      <dgm:spPr/>
      <dgm:t>
        <a:bodyPr/>
        <a:lstStyle/>
        <a:p>
          <a:r>
            <a:rPr lang="tr-TR" b="1" dirty="0" smtClean="0">
              <a:effectLst>
                <a:outerShdw blurRad="38100" dist="38100" dir="2700000" algn="tl">
                  <a:srgbClr val="000000">
                    <a:alpha val="43137"/>
                  </a:srgbClr>
                </a:outerShdw>
              </a:effectLst>
              <a:latin typeface="+mn-lt"/>
              <a:cs typeface="Times New Roman" pitchFamily="18" charset="0"/>
            </a:rPr>
            <a:t>6 Sanayi Temsilcisi</a:t>
          </a:r>
          <a:endParaRPr lang="tr-TR" b="1" dirty="0">
            <a:effectLst>
              <a:outerShdw blurRad="38100" dist="38100" dir="2700000" algn="tl">
                <a:srgbClr val="000000">
                  <a:alpha val="43137"/>
                </a:srgbClr>
              </a:outerShdw>
            </a:effectLst>
            <a:latin typeface="+mn-lt"/>
            <a:cs typeface="Times New Roman" pitchFamily="18" charset="0"/>
          </a:endParaRPr>
        </a:p>
      </dgm:t>
    </dgm:pt>
    <dgm:pt modelId="{03BB14B4-3F7B-4068-9742-F50557683D89}" type="parTrans" cxnId="{5589B016-FFBC-484F-AE64-E57BB43B1B1F}">
      <dgm:prSet/>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4283E9F2-508A-4356-86D6-E5EDF2AE26AE}" type="sibTrans" cxnId="{5589B016-FFBC-484F-AE64-E57BB43B1B1F}">
      <dgm:prSet/>
      <dgm:spPr/>
      <dgm:t>
        <a:bodyPr/>
        <a:lstStyle/>
        <a:p>
          <a:endParaRPr lang="tr-TR" b="1">
            <a:effectLst>
              <a:outerShdw blurRad="38100" dist="38100" dir="2700000" algn="tl">
                <a:srgbClr val="000000">
                  <a:alpha val="43137"/>
                </a:srgbClr>
              </a:outerShdw>
            </a:effectLst>
            <a:latin typeface="+mn-lt"/>
            <a:cs typeface="Times New Roman" pitchFamily="18" charset="0"/>
          </a:endParaRPr>
        </a:p>
      </dgm:t>
    </dgm:pt>
    <dgm:pt modelId="{8D6B346F-66A6-480E-AAB5-0E438B7F8E03}" type="pres">
      <dgm:prSet presAssocID="{424721A4-D6B5-47EA-BC9F-AF84664BE6B3}" presName="outerComposite" presStyleCnt="0">
        <dgm:presLayoutVars>
          <dgm:chMax val="5"/>
          <dgm:dir/>
          <dgm:resizeHandles val="exact"/>
        </dgm:presLayoutVars>
      </dgm:prSet>
      <dgm:spPr/>
      <dgm:t>
        <a:bodyPr/>
        <a:lstStyle/>
        <a:p>
          <a:endParaRPr lang="tr-TR"/>
        </a:p>
      </dgm:t>
    </dgm:pt>
    <dgm:pt modelId="{522C7767-2E22-4B40-993C-6F7BF6A3D6A6}" type="pres">
      <dgm:prSet presAssocID="{424721A4-D6B5-47EA-BC9F-AF84664BE6B3}" presName="dummyMaxCanvas" presStyleCnt="0">
        <dgm:presLayoutVars/>
      </dgm:prSet>
      <dgm:spPr/>
    </dgm:pt>
    <dgm:pt modelId="{0DEB26D8-2FD1-45C7-BA0F-65327BB54939}" type="pres">
      <dgm:prSet presAssocID="{424721A4-D6B5-47EA-BC9F-AF84664BE6B3}" presName="ThreeNodes_1" presStyleLbl="node1" presStyleIdx="0" presStyleCnt="3">
        <dgm:presLayoutVars>
          <dgm:bulletEnabled val="1"/>
        </dgm:presLayoutVars>
      </dgm:prSet>
      <dgm:spPr/>
      <dgm:t>
        <a:bodyPr/>
        <a:lstStyle/>
        <a:p>
          <a:endParaRPr lang="tr-TR"/>
        </a:p>
      </dgm:t>
    </dgm:pt>
    <dgm:pt modelId="{BD5B87E5-DB3C-4D1C-86DF-6DDD0084AB48}" type="pres">
      <dgm:prSet presAssocID="{424721A4-D6B5-47EA-BC9F-AF84664BE6B3}" presName="ThreeNodes_2" presStyleLbl="node1" presStyleIdx="1" presStyleCnt="3">
        <dgm:presLayoutVars>
          <dgm:bulletEnabled val="1"/>
        </dgm:presLayoutVars>
      </dgm:prSet>
      <dgm:spPr/>
      <dgm:t>
        <a:bodyPr/>
        <a:lstStyle/>
        <a:p>
          <a:endParaRPr lang="tr-TR"/>
        </a:p>
      </dgm:t>
    </dgm:pt>
    <dgm:pt modelId="{AAE71690-8729-45AC-8F78-18DD4E77CD24}" type="pres">
      <dgm:prSet presAssocID="{424721A4-D6B5-47EA-BC9F-AF84664BE6B3}" presName="ThreeNodes_3" presStyleLbl="node1" presStyleIdx="2" presStyleCnt="3">
        <dgm:presLayoutVars>
          <dgm:bulletEnabled val="1"/>
        </dgm:presLayoutVars>
      </dgm:prSet>
      <dgm:spPr/>
      <dgm:t>
        <a:bodyPr/>
        <a:lstStyle/>
        <a:p>
          <a:endParaRPr lang="tr-TR"/>
        </a:p>
      </dgm:t>
    </dgm:pt>
    <dgm:pt modelId="{7AFF079D-104E-4D83-A4E1-A50F7897EF46}" type="pres">
      <dgm:prSet presAssocID="{424721A4-D6B5-47EA-BC9F-AF84664BE6B3}" presName="ThreeConn_1-2" presStyleLbl="fgAccFollowNode1" presStyleIdx="0" presStyleCnt="2">
        <dgm:presLayoutVars>
          <dgm:bulletEnabled val="1"/>
        </dgm:presLayoutVars>
      </dgm:prSet>
      <dgm:spPr/>
      <dgm:t>
        <a:bodyPr/>
        <a:lstStyle/>
        <a:p>
          <a:endParaRPr lang="tr-TR"/>
        </a:p>
      </dgm:t>
    </dgm:pt>
    <dgm:pt modelId="{A4E45DBE-6EED-4F0F-8797-8D591FA7078A}" type="pres">
      <dgm:prSet presAssocID="{424721A4-D6B5-47EA-BC9F-AF84664BE6B3}" presName="ThreeConn_2-3" presStyleLbl="fgAccFollowNode1" presStyleIdx="1" presStyleCnt="2">
        <dgm:presLayoutVars>
          <dgm:bulletEnabled val="1"/>
        </dgm:presLayoutVars>
      </dgm:prSet>
      <dgm:spPr/>
      <dgm:t>
        <a:bodyPr/>
        <a:lstStyle/>
        <a:p>
          <a:endParaRPr lang="tr-TR"/>
        </a:p>
      </dgm:t>
    </dgm:pt>
    <dgm:pt modelId="{189F0A84-F9F7-4678-9BCB-03B3A782FF5F}" type="pres">
      <dgm:prSet presAssocID="{424721A4-D6B5-47EA-BC9F-AF84664BE6B3}" presName="ThreeNodes_1_text" presStyleLbl="node1" presStyleIdx="2" presStyleCnt="3">
        <dgm:presLayoutVars>
          <dgm:bulletEnabled val="1"/>
        </dgm:presLayoutVars>
      </dgm:prSet>
      <dgm:spPr/>
      <dgm:t>
        <a:bodyPr/>
        <a:lstStyle/>
        <a:p>
          <a:endParaRPr lang="tr-TR"/>
        </a:p>
      </dgm:t>
    </dgm:pt>
    <dgm:pt modelId="{77C7EB35-6B04-4472-853C-8C7C926503A5}" type="pres">
      <dgm:prSet presAssocID="{424721A4-D6B5-47EA-BC9F-AF84664BE6B3}" presName="ThreeNodes_2_text" presStyleLbl="node1" presStyleIdx="2" presStyleCnt="3">
        <dgm:presLayoutVars>
          <dgm:bulletEnabled val="1"/>
        </dgm:presLayoutVars>
      </dgm:prSet>
      <dgm:spPr/>
      <dgm:t>
        <a:bodyPr/>
        <a:lstStyle/>
        <a:p>
          <a:endParaRPr lang="tr-TR"/>
        </a:p>
      </dgm:t>
    </dgm:pt>
    <dgm:pt modelId="{12FDA399-20EB-460A-BC77-FC494D8CDD11}" type="pres">
      <dgm:prSet presAssocID="{424721A4-D6B5-47EA-BC9F-AF84664BE6B3}" presName="ThreeNodes_3_text" presStyleLbl="node1" presStyleIdx="2" presStyleCnt="3">
        <dgm:presLayoutVars>
          <dgm:bulletEnabled val="1"/>
        </dgm:presLayoutVars>
      </dgm:prSet>
      <dgm:spPr/>
      <dgm:t>
        <a:bodyPr/>
        <a:lstStyle/>
        <a:p>
          <a:endParaRPr lang="tr-TR"/>
        </a:p>
      </dgm:t>
    </dgm:pt>
  </dgm:ptLst>
  <dgm:cxnLst>
    <dgm:cxn modelId="{D749BF62-FB3D-48ED-AE8D-1811AC790083}" type="presOf" srcId="{3E7E84FE-0D92-4BB8-B636-F1E2D48CC287}" destId="{BD5B87E5-DB3C-4D1C-86DF-6DDD0084AB48}" srcOrd="0" destOrd="0" presId="urn:microsoft.com/office/officeart/2005/8/layout/vProcess5"/>
    <dgm:cxn modelId="{AE18E53E-88C3-4BFC-9B90-A4BE1123D4BF}" type="presOf" srcId="{37166754-F25F-4481-BCBB-8EFBA4555EC2}" destId="{12FDA399-20EB-460A-BC77-FC494D8CDD11}" srcOrd="1" destOrd="0" presId="urn:microsoft.com/office/officeart/2005/8/layout/vProcess5"/>
    <dgm:cxn modelId="{EE3BDBBC-A869-428B-960D-3B4D7D5DD6F4}" type="presOf" srcId="{6BB55BC7-01E9-4564-8399-0D53984878C7}" destId="{0DEB26D8-2FD1-45C7-BA0F-65327BB54939}" srcOrd="0" destOrd="0" presId="urn:microsoft.com/office/officeart/2005/8/layout/vProcess5"/>
    <dgm:cxn modelId="{C35E266A-CF93-4E70-AD68-2CC22CD4C1BA}" type="presOf" srcId="{37166754-F25F-4481-BCBB-8EFBA4555EC2}" destId="{AAE71690-8729-45AC-8F78-18DD4E77CD24}" srcOrd="0" destOrd="0" presId="urn:microsoft.com/office/officeart/2005/8/layout/vProcess5"/>
    <dgm:cxn modelId="{E7CF490D-4D9D-455F-B727-C5C29BDBAD69}" type="presOf" srcId="{6BB55BC7-01E9-4564-8399-0D53984878C7}" destId="{189F0A84-F9F7-4678-9BCB-03B3A782FF5F}" srcOrd="1" destOrd="0" presId="urn:microsoft.com/office/officeart/2005/8/layout/vProcess5"/>
    <dgm:cxn modelId="{5589B016-FFBC-484F-AE64-E57BB43B1B1F}" srcId="{424721A4-D6B5-47EA-BC9F-AF84664BE6B3}" destId="{37166754-F25F-4481-BCBB-8EFBA4555EC2}" srcOrd="2" destOrd="0" parTransId="{03BB14B4-3F7B-4068-9742-F50557683D89}" sibTransId="{4283E9F2-508A-4356-86D6-E5EDF2AE26AE}"/>
    <dgm:cxn modelId="{965DA144-C293-41EB-9A34-029A4EEE55E7}" type="presOf" srcId="{77795B7A-9E79-4FD2-BF74-A43D68E03474}" destId="{7AFF079D-104E-4D83-A4E1-A50F7897EF46}" srcOrd="0" destOrd="0" presId="urn:microsoft.com/office/officeart/2005/8/layout/vProcess5"/>
    <dgm:cxn modelId="{66717D90-F30B-4D64-B374-EA6CE97D0A81}" srcId="{424721A4-D6B5-47EA-BC9F-AF84664BE6B3}" destId="{6BB55BC7-01E9-4564-8399-0D53984878C7}" srcOrd="0" destOrd="0" parTransId="{4D26D9BA-1127-42A5-8892-63E512DC898A}" sibTransId="{77795B7A-9E79-4FD2-BF74-A43D68E03474}"/>
    <dgm:cxn modelId="{85EBF9A1-A431-4B48-A001-6412EBE4BEF8}" type="presOf" srcId="{424721A4-D6B5-47EA-BC9F-AF84664BE6B3}" destId="{8D6B346F-66A6-480E-AAB5-0E438B7F8E03}" srcOrd="0" destOrd="0" presId="urn:microsoft.com/office/officeart/2005/8/layout/vProcess5"/>
    <dgm:cxn modelId="{036D056D-C225-4238-A013-05012BF2DF18}" type="presOf" srcId="{3E7E84FE-0D92-4BB8-B636-F1E2D48CC287}" destId="{77C7EB35-6B04-4472-853C-8C7C926503A5}" srcOrd="1" destOrd="0" presId="urn:microsoft.com/office/officeart/2005/8/layout/vProcess5"/>
    <dgm:cxn modelId="{4559A590-8BC5-4E3A-94F9-999FA599A3B1}" srcId="{424721A4-D6B5-47EA-BC9F-AF84664BE6B3}" destId="{3E7E84FE-0D92-4BB8-B636-F1E2D48CC287}" srcOrd="1" destOrd="0" parTransId="{2432A248-8ACE-4FE8-9AEB-26F837D2B288}" sibTransId="{76E27A33-3EEC-4B96-8F9A-4CAAAA9BC857}"/>
    <dgm:cxn modelId="{40B31555-1358-415F-9380-3CD7F0B3CBD4}" type="presOf" srcId="{76E27A33-3EEC-4B96-8F9A-4CAAAA9BC857}" destId="{A4E45DBE-6EED-4F0F-8797-8D591FA7078A}" srcOrd="0" destOrd="0" presId="urn:microsoft.com/office/officeart/2005/8/layout/vProcess5"/>
    <dgm:cxn modelId="{BDC80AA5-3100-466B-85C2-698D0A58B9ED}" type="presParOf" srcId="{8D6B346F-66A6-480E-AAB5-0E438B7F8E03}" destId="{522C7767-2E22-4B40-993C-6F7BF6A3D6A6}" srcOrd="0" destOrd="0" presId="urn:microsoft.com/office/officeart/2005/8/layout/vProcess5"/>
    <dgm:cxn modelId="{3BA809AF-4A3E-41E0-AECD-59D0C9770B0A}" type="presParOf" srcId="{8D6B346F-66A6-480E-AAB5-0E438B7F8E03}" destId="{0DEB26D8-2FD1-45C7-BA0F-65327BB54939}" srcOrd="1" destOrd="0" presId="urn:microsoft.com/office/officeart/2005/8/layout/vProcess5"/>
    <dgm:cxn modelId="{6C8A2211-78CB-4B1B-B02F-87016347AEB9}" type="presParOf" srcId="{8D6B346F-66A6-480E-AAB5-0E438B7F8E03}" destId="{BD5B87E5-DB3C-4D1C-86DF-6DDD0084AB48}" srcOrd="2" destOrd="0" presId="urn:microsoft.com/office/officeart/2005/8/layout/vProcess5"/>
    <dgm:cxn modelId="{D3E5EC99-6D1F-4AF2-BD6F-63672F5042CB}" type="presParOf" srcId="{8D6B346F-66A6-480E-AAB5-0E438B7F8E03}" destId="{AAE71690-8729-45AC-8F78-18DD4E77CD24}" srcOrd="3" destOrd="0" presId="urn:microsoft.com/office/officeart/2005/8/layout/vProcess5"/>
    <dgm:cxn modelId="{8892E0E3-5A4E-431B-BA49-92DAB960B0EE}" type="presParOf" srcId="{8D6B346F-66A6-480E-AAB5-0E438B7F8E03}" destId="{7AFF079D-104E-4D83-A4E1-A50F7897EF46}" srcOrd="4" destOrd="0" presId="urn:microsoft.com/office/officeart/2005/8/layout/vProcess5"/>
    <dgm:cxn modelId="{37A38F89-F778-4D48-9BBD-FB74D73C427D}" type="presParOf" srcId="{8D6B346F-66A6-480E-AAB5-0E438B7F8E03}" destId="{A4E45DBE-6EED-4F0F-8797-8D591FA7078A}" srcOrd="5" destOrd="0" presId="urn:microsoft.com/office/officeart/2005/8/layout/vProcess5"/>
    <dgm:cxn modelId="{BD234FA0-1C72-489E-9056-0C9DE69DC8AE}" type="presParOf" srcId="{8D6B346F-66A6-480E-AAB5-0E438B7F8E03}" destId="{189F0A84-F9F7-4678-9BCB-03B3A782FF5F}" srcOrd="6" destOrd="0" presId="urn:microsoft.com/office/officeart/2005/8/layout/vProcess5"/>
    <dgm:cxn modelId="{2D6C8B94-A1CC-4E1F-935D-FD8C8B898C09}" type="presParOf" srcId="{8D6B346F-66A6-480E-AAB5-0E438B7F8E03}" destId="{77C7EB35-6B04-4472-853C-8C7C926503A5}" srcOrd="7" destOrd="0" presId="urn:microsoft.com/office/officeart/2005/8/layout/vProcess5"/>
    <dgm:cxn modelId="{DF83A7F4-DF57-405E-80F2-9EA75CC86347}" type="presParOf" srcId="{8D6B346F-66A6-480E-AAB5-0E438B7F8E03}" destId="{12FDA399-20EB-460A-BC77-FC494D8CDD11}" srcOrd="8" destOrd="0" presId="urn:microsoft.com/office/officeart/2005/8/layout/vProcess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F7C6BF-7C19-479F-9847-9B7D4C3F147F}" type="doc">
      <dgm:prSet loTypeId="urn:microsoft.com/office/officeart/2005/8/layout/chevron2" loCatId="list" qsTypeId="urn:microsoft.com/office/officeart/2005/8/quickstyle/simple1#5" qsCatId="simple" csTypeId="urn:microsoft.com/office/officeart/2005/8/colors/accent1_2#5" csCatId="accent1" phldr="1"/>
      <dgm:spPr/>
      <dgm:t>
        <a:bodyPr/>
        <a:lstStyle/>
        <a:p>
          <a:endParaRPr lang="tr-TR"/>
        </a:p>
      </dgm:t>
    </dgm:pt>
    <dgm:pt modelId="{5BE1D9C9-1556-4310-A7F4-7E0E5FD19F21}">
      <dgm:prSet phldrT="[Metin]"/>
      <dgm:spPr/>
      <dgm:t>
        <a:bodyPr/>
        <a:lstStyle/>
        <a:p>
          <a:r>
            <a:rPr lang="tr-TR" dirty="0" smtClean="0"/>
            <a:t>Yarı Zamanlı Personel</a:t>
          </a:r>
          <a:endParaRPr lang="tr-TR" dirty="0"/>
        </a:p>
      </dgm:t>
    </dgm:pt>
    <dgm:pt modelId="{2C2FE3D6-1A6E-42C9-98AC-31A474FE63E8}" type="parTrans" cxnId="{FF304C91-AD35-47D0-AAAB-F068D27FDF4F}">
      <dgm:prSet/>
      <dgm:spPr/>
      <dgm:t>
        <a:bodyPr/>
        <a:lstStyle/>
        <a:p>
          <a:endParaRPr lang="tr-TR"/>
        </a:p>
      </dgm:t>
    </dgm:pt>
    <dgm:pt modelId="{83657C4C-DDAD-4B46-B078-3D50ACE35A50}" type="sibTrans" cxnId="{FF304C91-AD35-47D0-AAAB-F068D27FDF4F}">
      <dgm:prSet/>
      <dgm:spPr/>
      <dgm:t>
        <a:bodyPr/>
        <a:lstStyle/>
        <a:p>
          <a:endParaRPr lang="tr-TR"/>
        </a:p>
      </dgm:t>
    </dgm:pt>
    <dgm:pt modelId="{859397FA-CB1B-46FC-8030-830610F3A578}">
      <dgm:prSet phldrT="[Metin]"/>
      <dgm:spPr/>
      <dgm:t>
        <a:bodyPr/>
        <a:lstStyle/>
        <a:p>
          <a:r>
            <a:rPr lang="tr-TR" dirty="0" smtClean="0"/>
            <a:t>Ar-</a:t>
          </a:r>
          <a:r>
            <a:rPr lang="tr-TR" dirty="0" err="1" smtClean="0"/>
            <a:t>Ge</a:t>
          </a:r>
          <a:r>
            <a:rPr lang="tr-TR" dirty="0" smtClean="0"/>
            <a:t> Koordinatörü</a:t>
          </a:r>
          <a:endParaRPr lang="tr-TR" dirty="0"/>
        </a:p>
      </dgm:t>
    </dgm:pt>
    <dgm:pt modelId="{2D325698-BF3D-4F25-A24F-D8B6E2AD9C63}" type="parTrans" cxnId="{2B1063F4-2280-4662-A046-B6F4DF2B314D}">
      <dgm:prSet/>
      <dgm:spPr/>
      <dgm:t>
        <a:bodyPr/>
        <a:lstStyle/>
        <a:p>
          <a:endParaRPr lang="tr-TR"/>
        </a:p>
      </dgm:t>
    </dgm:pt>
    <dgm:pt modelId="{BE22D694-5DE5-4663-8F48-7833F433B323}" type="sibTrans" cxnId="{2B1063F4-2280-4662-A046-B6F4DF2B314D}">
      <dgm:prSet/>
      <dgm:spPr/>
      <dgm:t>
        <a:bodyPr/>
        <a:lstStyle/>
        <a:p>
          <a:endParaRPr lang="tr-TR"/>
        </a:p>
      </dgm:t>
    </dgm:pt>
    <dgm:pt modelId="{E0B3D974-4AEE-455E-BEF4-B278105344E5}">
      <dgm:prSet phldrT="[Metin]"/>
      <dgm:spPr/>
      <dgm:t>
        <a:bodyPr/>
        <a:lstStyle/>
        <a:p>
          <a:r>
            <a:rPr lang="tr-TR" dirty="0" smtClean="0"/>
            <a:t>Tam Zamanlı Personel</a:t>
          </a:r>
          <a:endParaRPr lang="tr-TR" dirty="0"/>
        </a:p>
      </dgm:t>
    </dgm:pt>
    <dgm:pt modelId="{2AD53C9D-FF7B-4A0D-9AD5-2E7F4B383487}" type="parTrans" cxnId="{619CBBF6-FFF6-4838-8680-66C58D980897}">
      <dgm:prSet/>
      <dgm:spPr/>
      <dgm:t>
        <a:bodyPr/>
        <a:lstStyle/>
        <a:p>
          <a:endParaRPr lang="tr-TR"/>
        </a:p>
      </dgm:t>
    </dgm:pt>
    <dgm:pt modelId="{7E245688-835C-4C80-B24E-91D6933454EF}" type="sibTrans" cxnId="{619CBBF6-FFF6-4838-8680-66C58D980897}">
      <dgm:prSet/>
      <dgm:spPr/>
      <dgm:t>
        <a:bodyPr/>
        <a:lstStyle/>
        <a:p>
          <a:endParaRPr lang="tr-TR"/>
        </a:p>
      </dgm:t>
    </dgm:pt>
    <dgm:pt modelId="{494F9D89-B4EB-4028-918F-7C27FF622C46}">
      <dgm:prSet phldrT="[Metin]"/>
      <dgm:spPr/>
      <dgm:t>
        <a:bodyPr/>
        <a:lstStyle/>
        <a:p>
          <a:r>
            <a:rPr lang="tr-TR" dirty="0" smtClean="0"/>
            <a:t>İdari ve Mali İşlerden Sorumlu Müdür</a:t>
          </a:r>
          <a:endParaRPr lang="tr-TR" dirty="0"/>
        </a:p>
      </dgm:t>
    </dgm:pt>
    <dgm:pt modelId="{DF01F07F-D941-4036-B526-F83FACB27B03}" type="parTrans" cxnId="{DDFAD725-0E54-4EBC-86B4-B19761556751}">
      <dgm:prSet/>
      <dgm:spPr/>
      <dgm:t>
        <a:bodyPr/>
        <a:lstStyle/>
        <a:p>
          <a:endParaRPr lang="tr-TR"/>
        </a:p>
      </dgm:t>
    </dgm:pt>
    <dgm:pt modelId="{0E68B888-967D-499F-8133-8F91767423FF}" type="sibTrans" cxnId="{DDFAD725-0E54-4EBC-86B4-B19761556751}">
      <dgm:prSet/>
      <dgm:spPr/>
      <dgm:t>
        <a:bodyPr/>
        <a:lstStyle/>
        <a:p>
          <a:endParaRPr lang="tr-TR"/>
        </a:p>
      </dgm:t>
    </dgm:pt>
    <dgm:pt modelId="{75D4D741-5F98-4827-8DAE-22C6B0F368E4}">
      <dgm:prSet phldrT="[Metin]"/>
      <dgm:spPr/>
      <dgm:t>
        <a:bodyPr/>
        <a:lstStyle/>
        <a:p>
          <a:r>
            <a:rPr lang="tr-TR" dirty="0" smtClean="0"/>
            <a:t>8 Ar-</a:t>
          </a:r>
          <a:r>
            <a:rPr lang="tr-TR" dirty="0" err="1" smtClean="0"/>
            <a:t>Ge</a:t>
          </a:r>
          <a:r>
            <a:rPr lang="tr-TR" dirty="0" smtClean="0"/>
            <a:t> Mühendisi</a:t>
          </a:r>
          <a:endParaRPr lang="tr-TR" dirty="0"/>
        </a:p>
      </dgm:t>
    </dgm:pt>
    <dgm:pt modelId="{9EF069E8-C3ED-405C-9F38-13F1CD07F451}" type="parTrans" cxnId="{E6CDD20C-8E6C-470E-B1F9-ACC5F130AE05}">
      <dgm:prSet/>
      <dgm:spPr/>
      <dgm:t>
        <a:bodyPr/>
        <a:lstStyle/>
        <a:p>
          <a:endParaRPr lang="tr-TR"/>
        </a:p>
      </dgm:t>
    </dgm:pt>
    <dgm:pt modelId="{53DDC97F-6BD4-451C-8BB4-DB4BB666ED28}" type="sibTrans" cxnId="{E6CDD20C-8E6C-470E-B1F9-ACC5F130AE05}">
      <dgm:prSet/>
      <dgm:spPr/>
      <dgm:t>
        <a:bodyPr/>
        <a:lstStyle/>
        <a:p>
          <a:endParaRPr lang="tr-TR"/>
        </a:p>
      </dgm:t>
    </dgm:pt>
    <dgm:pt modelId="{A8A1163C-7EC3-488D-B3B3-9BA064AAE443}">
      <dgm:prSet phldrT="[Metin]"/>
      <dgm:spPr/>
      <dgm:t>
        <a:bodyPr/>
        <a:lstStyle/>
        <a:p>
          <a:r>
            <a:rPr lang="tr-TR" dirty="0" smtClean="0"/>
            <a:t>6 Seramik Teknikeri</a:t>
          </a:r>
          <a:endParaRPr lang="tr-TR" dirty="0"/>
        </a:p>
      </dgm:t>
    </dgm:pt>
    <dgm:pt modelId="{A31E8D95-CECF-4463-BA01-91865A137BD3}" type="parTrans" cxnId="{BCAEFF3C-ECDF-4BE3-8183-06FE4A2AA8A3}">
      <dgm:prSet/>
      <dgm:spPr/>
      <dgm:t>
        <a:bodyPr/>
        <a:lstStyle/>
        <a:p>
          <a:endParaRPr lang="tr-TR"/>
        </a:p>
      </dgm:t>
    </dgm:pt>
    <dgm:pt modelId="{B9D83561-D440-4E83-A30E-F377A87B26D0}" type="sibTrans" cxnId="{BCAEFF3C-ECDF-4BE3-8183-06FE4A2AA8A3}">
      <dgm:prSet/>
      <dgm:spPr/>
      <dgm:t>
        <a:bodyPr/>
        <a:lstStyle/>
        <a:p>
          <a:endParaRPr lang="tr-TR"/>
        </a:p>
      </dgm:t>
    </dgm:pt>
    <dgm:pt modelId="{7E05AE28-AADC-40C7-A59B-B2783EF6ED60}">
      <dgm:prSet phldrT="[Metin]"/>
      <dgm:spPr/>
      <dgm:t>
        <a:bodyPr/>
        <a:lstStyle/>
        <a:p>
          <a:endParaRPr lang="tr-TR" dirty="0"/>
        </a:p>
      </dgm:t>
    </dgm:pt>
    <dgm:pt modelId="{35EE50EF-4D43-4FCA-8EE1-03AA3464FDC6}" type="parTrans" cxnId="{F701AA66-7E56-4CC6-8172-14AF01E00E15}">
      <dgm:prSet/>
      <dgm:spPr/>
      <dgm:t>
        <a:bodyPr/>
        <a:lstStyle/>
        <a:p>
          <a:endParaRPr lang="tr-TR"/>
        </a:p>
      </dgm:t>
    </dgm:pt>
    <dgm:pt modelId="{A9E5784B-41AF-4A27-8E2A-E613C8A0DE2C}" type="sibTrans" cxnId="{F701AA66-7E56-4CC6-8172-14AF01E00E15}">
      <dgm:prSet/>
      <dgm:spPr/>
      <dgm:t>
        <a:bodyPr/>
        <a:lstStyle/>
        <a:p>
          <a:endParaRPr lang="tr-TR"/>
        </a:p>
      </dgm:t>
    </dgm:pt>
    <dgm:pt modelId="{0364A3E5-BC77-4E86-AA06-1A85CF2D8CDF}">
      <dgm:prSet phldrT="[Metin]"/>
      <dgm:spPr/>
      <dgm:t>
        <a:bodyPr/>
        <a:lstStyle/>
        <a:p>
          <a:endParaRPr lang="tr-TR" dirty="0"/>
        </a:p>
      </dgm:t>
    </dgm:pt>
    <dgm:pt modelId="{37EE049C-04C5-4BD2-9FC2-ACC2E4853830}" type="parTrans" cxnId="{C68E75F9-4221-4177-92BA-09BBC64565AD}">
      <dgm:prSet/>
      <dgm:spPr/>
      <dgm:t>
        <a:bodyPr/>
        <a:lstStyle/>
        <a:p>
          <a:endParaRPr lang="tr-TR"/>
        </a:p>
      </dgm:t>
    </dgm:pt>
    <dgm:pt modelId="{D57FD2B8-9ADB-43E2-A82B-863DFB56EEC0}" type="sibTrans" cxnId="{C68E75F9-4221-4177-92BA-09BBC64565AD}">
      <dgm:prSet/>
      <dgm:spPr/>
      <dgm:t>
        <a:bodyPr/>
        <a:lstStyle/>
        <a:p>
          <a:endParaRPr lang="tr-TR"/>
        </a:p>
      </dgm:t>
    </dgm:pt>
    <dgm:pt modelId="{96872DA0-FECC-4AB5-8106-B7E81C51F2BD}" type="pres">
      <dgm:prSet presAssocID="{E6F7C6BF-7C19-479F-9847-9B7D4C3F147F}" presName="linearFlow" presStyleCnt="0">
        <dgm:presLayoutVars>
          <dgm:dir/>
          <dgm:animLvl val="lvl"/>
          <dgm:resizeHandles val="exact"/>
        </dgm:presLayoutVars>
      </dgm:prSet>
      <dgm:spPr/>
      <dgm:t>
        <a:bodyPr/>
        <a:lstStyle/>
        <a:p>
          <a:endParaRPr lang="tr-TR"/>
        </a:p>
      </dgm:t>
    </dgm:pt>
    <dgm:pt modelId="{431B94F4-34C6-4001-B05F-37070615BB5A}" type="pres">
      <dgm:prSet presAssocID="{5BE1D9C9-1556-4310-A7F4-7E0E5FD19F21}" presName="composite" presStyleCnt="0"/>
      <dgm:spPr/>
    </dgm:pt>
    <dgm:pt modelId="{452499C8-2747-44B2-A125-D0B7A2298ABB}" type="pres">
      <dgm:prSet presAssocID="{5BE1D9C9-1556-4310-A7F4-7E0E5FD19F21}" presName="parentText" presStyleLbl="alignNode1" presStyleIdx="0" presStyleCnt="2">
        <dgm:presLayoutVars>
          <dgm:chMax val="1"/>
          <dgm:bulletEnabled val="1"/>
        </dgm:presLayoutVars>
      </dgm:prSet>
      <dgm:spPr/>
      <dgm:t>
        <a:bodyPr/>
        <a:lstStyle/>
        <a:p>
          <a:endParaRPr lang="tr-TR"/>
        </a:p>
      </dgm:t>
    </dgm:pt>
    <dgm:pt modelId="{7BA00075-61F9-43F4-B88E-90A2F83E8653}" type="pres">
      <dgm:prSet presAssocID="{5BE1D9C9-1556-4310-A7F4-7E0E5FD19F21}" presName="descendantText" presStyleLbl="alignAcc1" presStyleIdx="0" presStyleCnt="2">
        <dgm:presLayoutVars>
          <dgm:bulletEnabled val="1"/>
        </dgm:presLayoutVars>
      </dgm:prSet>
      <dgm:spPr/>
      <dgm:t>
        <a:bodyPr/>
        <a:lstStyle/>
        <a:p>
          <a:endParaRPr lang="tr-TR"/>
        </a:p>
      </dgm:t>
    </dgm:pt>
    <dgm:pt modelId="{823D29E9-4218-4916-826A-3B7ED591B000}" type="pres">
      <dgm:prSet presAssocID="{83657C4C-DDAD-4B46-B078-3D50ACE35A50}" presName="sp" presStyleCnt="0"/>
      <dgm:spPr/>
    </dgm:pt>
    <dgm:pt modelId="{C7FFD8BB-BFEA-4126-8FE5-4318DF977A5C}" type="pres">
      <dgm:prSet presAssocID="{E0B3D974-4AEE-455E-BEF4-B278105344E5}" presName="composite" presStyleCnt="0"/>
      <dgm:spPr/>
    </dgm:pt>
    <dgm:pt modelId="{72EA5F79-4418-4538-8A8B-E45B88941C1E}" type="pres">
      <dgm:prSet presAssocID="{E0B3D974-4AEE-455E-BEF4-B278105344E5}" presName="parentText" presStyleLbl="alignNode1" presStyleIdx="1" presStyleCnt="2">
        <dgm:presLayoutVars>
          <dgm:chMax val="1"/>
          <dgm:bulletEnabled val="1"/>
        </dgm:presLayoutVars>
      </dgm:prSet>
      <dgm:spPr/>
      <dgm:t>
        <a:bodyPr/>
        <a:lstStyle/>
        <a:p>
          <a:endParaRPr lang="tr-TR"/>
        </a:p>
      </dgm:t>
    </dgm:pt>
    <dgm:pt modelId="{D62949CC-395A-4794-8F51-199B2AEC8103}" type="pres">
      <dgm:prSet presAssocID="{E0B3D974-4AEE-455E-BEF4-B278105344E5}" presName="descendantText" presStyleLbl="alignAcc1" presStyleIdx="1" presStyleCnt="2">
        <dgm:presLayoutVars>
          <dgm:bulletEnabled val="1"/>
        </dgm:presLayoutVars>
      </dgm:prSet>
      <dgm:spPr/>
      <dgm:t>
        <a:bodyPr/>
        <a:lstStyle/>
        <a:p>
          <a:endParaRPr lang="tr-TR"/>
        </a:p>
      </dgm:t>
    </dgm:pt>
  </dgm:ptLst>
  <dgm:cxnLst>
    <dgm:cxn modelId="{619CBBF6-FFF6-4838-8680-66C58D980897}" srcId="{E6F7C6BF-7C19-479F-9847-9B7D4C3F147F}" destId="{E0B3D974-4AEE-455E-BEF4-B278105344E5}" srcOrd="1" destOrd="0" parTransId="{2AD53C9D-FF7B-4A0D-9AD5-2E7F4B383487}" sibTransId="{7E245688-835C-4C80-B24E-91D6933454EF}"/>
    <dgm:cxn modelId="{C68E75F9-4221-4177-92BA-09BBC64565AD}" srcId="{E0B3D974-4AEE-455E-BEF4-B278105344E5}" destId="{0364A3E5-BC77-4E86-AA06-1A85CF2D8CDF}" srcOrd="0" destOrd="0" parTransId="{37EE049C-04C5-4BD2-9FC2-ACC2E4853830}" sibTransId="{D57FD2B8-9ADB-43E2-A82B-863DFB56EEC0}"/>
    <dgm:cxn modelId="{2F4ECE7F-FCA0-48C3-BCB4-882C0FE4F6B3}" type="presOf" srcId="{5BE1D9C9-1556-4310-A7F4-7E0E5FD19F21}" destId="{452499C8-2747-44B2-A125-D0B7A2298ABB}" srcOrd="0" destOrd="0" presId="urn:microsoft.com/office/officeart/2005/8/layout/chevron2"/>
    <dgm:cxn modelId="{7F5CE787-F60E-4143-AF6B-AA7581A12A90}" type="presOf" srcId="{859397FA-CB1B-46FC-8030-830610F3A578}" destId="{7BA00075-61F9-43F4-B88E-90A2F83E8653}" srcOrd="0" destOrd="0" presId="urn:microsoft.com/office/officeart/2005/8/layout/chevron2"/>
    <dgm:cxn modelId="{C7E658D0-0BE5-4C3F-8E09-BDA01C1D42AE}" type="presOf" srcId="{7E05AE28-AADC-40C7-A59B-B2783EF6ED60}" destId="{D62949CC-395A-4794-8F51-199B2AEC8103}" srcOrd="0" destOrd="4" presId="urn:microsoft.com/office/officeart/2005/8/layout/chevron2"/>
    <dgm:cxn modelId="{E6CDD20C-8E6C-470E-B1F9-ACC5F130AE05}" srcId="{E0B3D974-4AEE-455E-BEF4-B278105344E5}" destId="{75D4D741-5F98-4827-8DAE-22C6B0F368E4}" srcOrd="2" destOrd="0" parTransId="{9EF069E8-C3ED-405C-9F38-13F1CD07F451}" sibTransId="{53DDC97F-6BD4-451C-8BB4-DB4BB666ED28}"/>
    <dgm:cxn modelId="{2B1063F4-2280-4662-A046-B6F4DF2B314D}" srcId="{5BE1D9C9-1556-4310-A7F4-7E0E5FD19F21}" destId="{859397FA-CB1B-46FC-8030-830610F3A578}" srcOrd="0" destOrd="0" parTransId="{2D325698-BF3D-4F25-A24F-D8B6E2AD9C63}" sibTransId="{BE22D694-5DE5-4663-8F48-7833F433B323}"/>
    <dgm:cxn modelId="{FF304C91-AD35-47D0-AAAB-F068D27FDF4F}" srcId="{E6F7C6BF-7C19-479F-9847-9B7D4C3F147F}" destId="{5BE1D9C9-1556-4310-A7F4-7E0E5FD19F21}" srcOrd="0" destOrd="0" parTransId="{2C2FE3D6-1A6E-42C9-98AC-31A474FE63E8}" sibTransId="{83657C4C-DDAD-4B46-B078-3D50ACE35A50}"/>
    <dgm:cxn modelId="{228B6A90-AEEF-4CF9-A3FD-A7B83F23A36A}" type="presOf" srcId="{A8A1163C-7EC3-488D-B3B3-9BA064AAE443}" destId="{D62949CC-395A-4794-8F51-199B2AEC8103}" srcOrd="0" destOrd="3" presId="urn:microsoft.com/office/officeart/2005/8/layout/chevron2"/>
    <dgm:cxn modelId="{CF6D6C41-6748-47F9-9DA0-ECB79E43900D}" type="presOf" srcId="{0364A3E5-BC77-4E86-AA06-1A85CF2D8CDF}" destId="{D62949CC-395A-4794-8F51-199B2AEC8103}" srcOrd="0" destOrd="0" presId="urn:microsoft.com/office/officeart/2005/8/layout/chevron2"/>
    <dgm:cxn modelId="{546BCC7F-F9C6-4700-8044-FF0D55BC5F3B}" type="presOf" srcId="{E6F7C6BF-7C19-479F-9847-9B7D4C3F147F}" destId="{96872DA0-FECC-4AB5-8106-B7E81C51F2BD}" srcOrd="0" destOrd="0" presId="urn:microsoft.com/office/officeart/2005/8/layout/chevron2"/>
    <dgm:cxn modelId="{BCAEFF3C-ECDF-4BE3-8183-06FE4A2AA8A3}" srcId="{E0B3D974-4AEE-455E-BEF4-B278105344E5}" destId="{A8A1163C-7EC3-488D-B3B3-9BA064AAE443}" srcOrd="3" destOrd="0" parTransId="{A31E8D95-CECF-4463-BA01-91865A137BD3}" sibTransId="{B9D83561-D440-4E83-A30E-F377A87B26D0}"/>
    <dgm:cxn modelId="{0CF0D0DD-3CB4-4BAE-A40A-076A71F72F8E}" type="presOf" srcId="{494F9D89-B4EB-4028-918F-7C27FF622C46}" destId="{D62949CC-395A-4794-8F51-199B2AEC8103}" srcOrd="0" destOrd="1" presId="urn:microsoft.com/office/officeart/2005/8/layout/chevron2"/>
    <dgm:cxn modelId="{8670FF93-93C4-47A4-8EF0-372923D354B7}" type="presOf" srcId="{75D4D741-5F98-4827-8DAE-22C6B0F368E4}" destId="{D62949CC-395A-4794-8F51-199B2AEC8103}" srcOrd="0" destOrd="2" presId="urn:microsoft.com/office/officeart/2005/8/layout/chevron2"/>
    <dgm:cxn modelId="{EEF3FF47-88C6-4FFD-A426-F3C68DA5DAB0}" type="presOf" srcId="{E0B3D974-4AEE-455E-BEF4-B278105344E5}" destId="{72EA5F79-4418-4538-8A8B-E45B88941C1E}" srcOrd="0" destOrd="0" presId="urn:microsoft.com/office/officeart/2005/8/layout/chevron2"/>
    <dgm:cxn modelId="{DDFAD725-0E54-4EBC-86B4-B19761556751}" srcId="{E0B3D974-4AEE-455E-BEF4-B278105344E5}" destId="{494F9D89-B4EB-4028-918F-7C27FF622C46}" srcOrd="1" destOrd="0" parTransId="{DF01F07F-D941-4036-B526-F83FACB27B03}" sibTransId="{0E68B888-967D-499F-8133-8F91767423FF}"/>
    <dgm:cxn modelId="{F701AA66-7E56-4CC6-8172-14AF01E00E15}" srcId="{E0B3D974-4AEE-455E-BEF4-B278105344E5}" destId="{7E05AE28-AADC-40C7-A59B-B2783EF6ED60}" srcOrd="4" destOrd="0" parTransId="{35EE50EF-4D43-4FCA-8EE1-03AA3464FDC6}" sibTransId="{A9E5784B-41AF-4A27-8E2A-E613C8A0DE2C}"/>
    <dgm:cxn modelId="{259781C9-3762-409F-AE0D-22B51856AC62}" type="presParOf" srcId="{96872DA0-FECC-4AB5-8106-B7E81C51F2BD}" destId="{431B94F4-34C6-4001-B05F-37070615BB5A}" srcOrd="0" destOrd="0" presId="urn:microsoft.com/office/officeart/2005/8/layout/chevron2"/>
    <dgm:cxn modelId="{5D69E362-25DF-47E1-8E10-7131C770B94E}" type="presParOf" srcId="{431B94F4-34C6-4001-B05F-37070615BB5A}" destId="{452499C8-2747-44B2-A125-D0B7A2298ABB}" srcOrd="0" destOrd="0" presId="urn:microsoft.com/office/officeart/2005/8/layout/chevron2"/>
    <dgm:cxn modelId="{D2862EC9-0CF1-4DD7-8393-1CD4B5837827}" type="presParOf" srcId="{431B94F4-34C6-4001-B05F-37070615BB5A}" destId="{7BA00075-61F9-43F4-B88E-90A2F83E8653}" srcOrd="1" destOrd="0" presId="urn:microsoft.com/office/officeart/2005/8/layout/chevron2"/>
    <dgm:cxn modelId="{4BEEE085-48B7-4FC3-9684-E15E9430FCF4}" type="presParOf" srcId="{96872DA0-FECC-4AB5-8106-B7E81C51F2BD}" destId="{823D29E9-4218-4916-826A-3B7ED591B000}" srcOrd="1" destOrd="0" presId="urn:microsoft.com/office/officeart/2005/8/layout/chevron2"/>
    <dgm:cxn modelId="{974A2683-8E54-4C05-8FB3-F884183CC2B3}" type="presParOf" srcId="{96872DA0-FECC-4AB5-8106-B7E81C51F2BD}" destId="{C7FFD8BB-BFEA-4126-8FE5-4318DF977A5C}" srcOrd="2" destOrd="0" presId="urn:microsoft.com/office/officeart/2005/8/layout/chevron2"/>
    <dgm:cxn modelId="{51B560F7-6930-436A-98DD-E71AE08C9674}" type="presParOf" srcId="{C7FFD8BB-BFEA-4126-8FE5-4318DF977A5C}" destId="{72EA5F79-4418-4538-8A8B-E45B88941C1E}" srcOrd="0" destOrd="0" presId="urn:microsoft.com/office/officeart/2005/8/layout/chevron2"/>
    <dgm:cxn modelId="{0CA71B16-294D-4A01-A40F-DDC2D2FCAB51}" type="presParOf" srcId="{C7FFD8BB-BFEA-4126-8FE5-4318DF977A5C}" destId="{D62949CC-395A-4794-8F51-199B2AEC810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5F07A5-67D8-42E6-9E02-D2C299AF4231}" type="doc">
      <dgm:prSet loTypeId="urn:microsoft.com/office/officeart/2005/8/layout/bProcess4" loCatId="process" qsTypeId="urn:microsoft.com/office/officeart/2005/8/quickstyle/simple1#6" qsCatId="simple" csTypeId="urn:microsoft.com/office/officeart/2005/8/colors/accent1_2#6" csCatId="accent1" phldr="1"/>
      <dgm:spPr/>
      <dgm:t>
        <a:bodyPr/>
        <a:lstStyle/>
        <a:p>
          <a:endParaRPr lang="tr-TR"/>
        </a:p>
      </dgm:t>
    </dgm:pt>
    <dgm:pt modelId="{AEF63FB8-FFD9-4D2C-9533-E9599FA10D2B}">
      <dgm:prSet phldrT="[Metin]"/>
      <dgm:spPr>
        <a:solidFill>
          <a:schemeClr val="accent1">
            <a:lumMod val="50000"/>
          </a:schemeClr>
        </a:solidFill>
      </dgm:spPr>
      <dgm:t>
        <a:bodyPr/>
        <a:lstStyle/>
        <a:p>
          <a:r>
            <a:rPr lang="tr-TR" b="1" dirty="0" smtClean="0">
              <a:effectLst>
                <a:outerShdw blurRad="38100" dist="38100" dir="2700000" algn="tl">
                  <a:srgbClr val="000000">
                    <a:alpha val="43137"/>
                  </a:srgbClr>
                </a:outerShdw>
              </a:effectLst>
            </a:rPr>
            <a:t>Seramik Kaplama Malzemeleri</a:t>
          </a:r>
          <a:endParaRPr lang="tr-TR" b="1" dirty="0">
            <a:effectLst>
              <a:outerShdw blurRad="38100" dist="38100" dir="2700000" algn="tl">
                <a:srgbClr val="000000">
                  <a:alpha val="43137"/>
                </a:srgbClr>
              </a:outerShdw>
            </a:effectLst>
          </a:endParaRPr>
        </a:p>
      </dgm:t>
    </dgm:pt>
    <dgm:pt modelId="{6A90F7F7-6556-4316-A48A-CB877CC86774}" type="parTrans" cxnId="{5F4F23D0-D030-40C0-89F2-C10DE0541C0E}">
      <dgm:prSet/>
      <dgm:spPr/>
      <dgm:t>
        <a:bodyPr/>
        <a:lstStyle/>
        <a:p>
          <a:endParaRPr lang="tr-TR" b="1">
            <a:effectLst>
              <a:outerShdw blurRad="38100" dist="38100" dir="2700000" algn="tl">
                <a:srgbClr val="000000">
                  <a:alpha val="43137"/>
                </a:srgbClr>
              </a:outerShdw>
            </a:effectLst>
          </a:endParaRPr>
        </a:p>
      </dgm:t>
    </dgm:pt>
    <dgm:pt modelId="{C441CD28-CC7A-4863-A4E9-311A537324CA}" type="sibTrans" cxnId="{5F4F23D0-D030-40C0-89F2-C10DE0541C0E}">
      <dgm:prSet/>
      <dgm:spPr>
        <a:solidFill>
          <a:srgbClr val="0033CC"/>
        </a:solidFill>
      </dgm:spPr>
      <dgm:t>
        <a:bodyPr/>
        <a:lstStyle/>
        <a:p>
          <a:endParaRPr lang="tr-TR" b="1">
            <a:effectLst>
              <a:outerShdw blurRad="38100" dist="38100" dir="2700000" algn="tl">
                <a:srgbClr val="000000">
                  <a:alpha val="43137"/>
                </a:srgbClr>
              </a:outerShdw>
            </a:effectLst>
          </a:endParaRPr>
        </a:p>
      </dgm:t>
    </dgm:pt>
    <dgm:pt modelId="{765B8AF2-A7D6-467A-B9C8-39E6210AF4E8}">
      <dgm:prSet phldrT="[Metin]"/>
      <dgm:spPr/>
      <dgm:t>
        <a:bodyPr/>
        <a:lstStyle/>
        <a:p>
          <a:r>
            <a:rPr lang="tr-TR" b="1" dirty="0" smtClean="0">
              <a:effectLst>
                <a:outerShdw blurRad="38100" dist="38100" dir="2700000" algn="tl">
                  <a:srgbClr val="000000">
                    <a:alpha val="43137"/>
                  </a:srgbClr>
                </a:outerShdw>
              </a:effectLst>
            </a:rPr>
            <a:t>Sofra Eşyası</a:t>
          </a:r>
          <a:endParaRPr lang="tr-TR" b="1" dirty="0">
            <a:effectLst>
              <a:outerShdw blurRad="38100" dist="38100" dir="2700000" algn="tl">
                <a:srgbClr val="000000">
                  <a:alpha val="43137"/>
                </a:srgbClr>
              </a:outerShdw>
            </a:effectLst>
          </a:endParaRPr>
        </a:p>
      </dgm:t>
    </dgm:pt>
    <dgm:pt modelId="{8C1AB958-B04F-4EE2-8ED8-6AD0507C85CB}" type="parTrans" cxnId="{99ABB49D-A6DF-4BFF-A6CE-9EC97FD97C14}">
      <dgm:prSet/>
      <dgm:spPr/>
      <dgm:t>
        <a:bodyPr/>
        <a:lstStyle/>
        <a:p>
          <a:endParaRPr lang="tr-TR" b="1">
            <a:effectLst>
              <a:outerShdw blurRad="38100" dist="38100" dir="2700000" algn="tl">
                <a:srgbClr val="000000">
                  <a:alpha val="43137"/>
                </a:srgbClr>
              </a:outerShdw>
            </a:effectLst>
          </a:endParaRPr>
        </a:p>
      </dgm:t>
    </dgm:pt>
    <dgm:pt modelId="{2FD537BB-4B6E-4632-A3F3-5D9A6B1AF369}" type="sibTrans" cxnId="{99ABB49D-A6DF-4BFF-A6CE-9EC97FD97C14}">
      <dgm:prSet/>
      <dgm:spPr>
        <a:solidFill>
          <a:srgbClr val="0033CC"/>
        </a:solidFill>
      </dgm:spPr>
      <dgm:t>
        <a:bodyPr/>
        <a:lstStyle/>
        <a:p>
          <a:endParaRPr lang="tr-TR" b="1">
            <a:effectLst>
              <a:outerShdw blurRad="38100" dist="38100" dir="2700000" algn="tl">
                <a:srgbClr val="000000">
                  <a:alpha val="43137"/>
                </a:srgbClr>
              </a:outerShdw>
            </a:effectLst>
          </a:endParaRPr>
        </a:p>
      </dgm:t>
    </dgm:pt>
    <dgm:pt modelId="{09E80FEA-1A61-49C9-8D21-E634354C9B62}">
      <dgm:prSet phldrT="[Metin]"/>
      <dgm:spPr/>
      <dgm:t>
        <a:bodyPr/>
        <a:lstStyle/>
        <a:p>
          <a:r>
            <a:rPr lang="tr-TR" b="1" dirty="0" smtClean="0">
              <a:effectLst>
                <a:outerShdw blurRad="38100" dist="38100" dir="2700000" algn="tl">
                  <a:srgbClr val="000000">
                    <a:alpha val="43137"/>
                  </a:srgbClr>
                </a:outerShdw>
              </a:effectLst>
            </a:rPr>
            <a:t>Cam/Cam-seramikler</a:t>
          </a:r>
          <a:endParaRPr lang="tr-TR" b="1" dirty="0">
            <a:effectLst>
              <a:outerShdw blurRad="38100" dist="38100" dir="2700000" algn="tl">
                <a:srgbClr val="000000">
                  <a:alpha val="43137"/>
                </a:srgbClr>
              </a:outerShdw>
            </a:effectLst>
          </a:endParaRPr>
        </a:p>
      </dgm:t>
    </dgm:pt>
    <dgm:pt modelId="{352BABF8-4F41-4532-987E-7302B7D8AA0F}" type="parTrans" cxnId="{36CF63CF-A738-44E3-8FBB-153E7A5FD34F}">
      <dgm:prSet/>
      <dgm:spPr/>
      <dgm:t>
        <a:bodyPr/>
        <a:lstStyle/>
        <a:p>
          <a:endParaRPr lang="tr-TR" b="1">
            <a:effectLst>
              <a:outerShdw blurRad="38100" dist="38100" dir="2700000" algn="tl">
                <a:srgbClr val="000000">
                  <a:alpha val="43137"/>
                </a:srgbClr>
              </a:outerShdw>
            </a:effectLst>
          </a:endParaRPr>
        </a:p>
      </dgm:t>
    </dgm:pt>
    <dgm:pt modelId="{57293542-4DD0-465C-9D57-EA7C5A6ED2B0}" type="sibTrans" cxnId="{36CF63CF-A738-44E3-8FBB-153E7A5FD34F}">
      <dgm:prSet/>
      <dgm:spPr>
        <a:solidFill>
          <a:srgbClr val="0033CC"/>
        </a:solidFill>
      </dgm:spPr>
      <dgm:t>
        <a:bodyPr/>
        <a:lstStyle/>
        <a:p>
          <a:endParaRPr lang="tr-TR" b="1">
            <a:effectLst>
              <a:outerShdw blurRad="38100" dist="38100" dir="2700000" algn="tl">
                <a:srgbClr val="000000">
                  <a:alpha val="43137"/>
                </a:srgbClr>
              </a:outerShdw>
            </a:effectLst>
          </a:endParaRPr>
        </a:p>
      </dgm:t>
    </dgm:pt>
    <dgm:pt modelId="{76EF0CC0-4EDD-4363-B112-7712FB448F5B}">
      <dgm:prSet phldrT="[Metin]"/>
      <dgm:spPr>
        <a:solidFill>
          <a:schemeClr val="accent1">
            <a:lumMod val="50000"/>
          </a:schemeClr>
        </a:solidFill>
      </dgm:spPr>
      <dgm:t>
        <a:bodyPr/>
        <a:lstStyle/>
        <a:p>
          <a:r>
            <a:rPr lang="tr-TR" b="1" dirty="0" smtClean="0">
              <a:effectLst>
                <a:outerShdw blurRad="38100" dist="38100" dir="2700000" algn="tl">
                  <a:srgbClr val="000000">
                    <a:alpha val="43137"/>
                  </a:srgbClr>
                </a:outerShdw>
              </a:effectLst>
            </a:rPr>
            <a:t>Sır-Emaye</a:t>
          </a:r>
          <a:endParaRPr lang="tr-TR" b="1" dirty="0">
            <a:effectLst>
              <a:outerShdw blurRad="38100" dist="38100" dir="2700000" algn="tl">
                <a:srgbClr val="000000">
                  <a:alpha val="43137"/>
                </a:srgbClr>
              </a:outerShdw>
            </a:effectLst>
          </a:endParaRPr>
        </a:p>
      </dgm:t>
    </dgm:pt>
    <dgm:pt modelId="{40DC795F-3D9A-4B33-B029-CE3C811B76E1}" type="parTrans" cxnId="{716CA7CB-8D25-43FE-802B-E7534528E7BA}">
      <dgm:prSet/>
      <dgm:spPr/>
      <dgm:t>
        <a:bodyPr/>
        <a:lstStyle/>
        <a:p>
          <a:endParaRPr lang="tr-TR" b="1">
            <a:effectLst>
              <a:outerShdw blurRad="38100" dist="38100" dir="2700000" algn="tl">
                <a:srgbClr val="000000">
                  <a:alpha val="43137"/>
                </a:srgbClr>
              </a:outerShdw>
            </a:effectLst>
          </a:endParaRPr>
        </a:p>
      </dgm:t>
    </dgm:pt>
    <dgm:pt modelId="{DD13A459-1B56-4CD4-A069-403C7A07F7CD}" type="sibTrans" cxnId="{716CA7CB-8D25-43FE-802B-E7534528E7BA}">
      <dgm:prSet/>
      <dgm:spPr>
        <a:solidFill>
          <a:srgbClr val="0033CC"/>
        </a:solidFill>
      </dgm:spPr>
      <dgm:t>
        <a:bodyPr/>
        <a:lstStyle/>
        <a:p>
          <a:endParaRPr lang="tr-TR" b="1">
            <a:effectLst>
              <a:outerShdw blurRad="38100" dist="38100" dir="2700000" algn="tl">
                <a:srgbClr val="000000">
                  <a:alpha val="43137"/>
                </a:srgbClr>
              </a:outerShdw>
            </a:effectLst>
          </a:endParaRPr>
        </a:p>
      </dgm:t>
    </dgm:pt>
    <dgm:pt modelId="{94CF9D6E-5321-45E6-924E-75425BA48425}">
      <dgm:prSet phldrT="[Metin]"/>
      <dgm:spPr>
        <a:solidFill>
          <a:schemeClr val="accent1">
            <a:lumMod val="50000"/>
          </a:schemeClr>
        </a:solidFill>
      </dgm:spPr>
      <dgm:t>
        <a:bodyPr/>
        <a:lstStyle/>
        <a:p>
          <a:r>
            <a:rPr lang="tr-TR" b="1" dirty="0" smtClean="0">
              <a:effectLst>
                <a:outerShdw blurRad="38100" dist="38100" dir="2700000" algn="tl">
                  <a:srgbClr val="000000">
                    <a:alpha val="43137"/>
                  </a:srgbClr>
                </a:outerShdw>
              </a:effectLst>
            </a:rPr>
            <a:t>Seramik Hammaddeleri</a:t>
          </a:r>
          <a:endParaRPr lang="tr-TR" b="1" dirty="0">
            <a:effectLst>
              <a:outerShdw blurRad="38100" dist="38100" dir="2700000" algn="tl">
                <a:srgbClr val="000000">
                  <a:alpha val="43137"/>
                </a:srgbClr>
              </a:outerShdw>
            </a:effectLst>
          </a:endParaRPr>
        </a:p>
      </dgm:t>
    </dgm:pt>
    <dgm:pt modelId="{D17FAE55-5B93-4D22-885E-22BF72AB9946}" type="parTrans" cxnId="{A7106B0F-5498-4472-B37D-BDFFAF1ABA9E}">
      <dgm:prSet/>
      <dgm:spPr/>
      <dgm:t>
        <a:bodyPr/>
        <a:lstStyle/>
        <a:p>
          <a:endParaRPr lang="tr-TR" b="1">
            <a:effectLst>
              <a:outerShdw blurRad="38100" dist="38100" dir="2700000" algn="tl">
                <a:srgbClr val="000000">
                  <a:alpha val="43137"/>
                </a:srgbClr>
              </a:outerShdw>
            </a:effectLst>
          </a:endParaRPr>
        </a:p>
      </dgm:t>
    </dgm:pt>
    <dgm:pt modelId="{D41F1DB5-41B5-43E8-8F35-1C7D2B88F2CC}" type="sibTrans" cxnId="{A7106B0F-5498-4472-B37D-BDFFAF1ABA9E}">
      <dgm:prSet/>
      <dgm:spPr>
        <a:solidFill>
          <a:srgbClr val="0033CC"/>
        </a:solidFill>
      </dgm:spPr>
      <dgm:t>
        <a:bodyPr/>
        <a:lstStyle/>
        <a:p>
          <a:endParaRPr lang="tr-TR" b="1">
            <a:effectLst>
              <a:outerShdw blurRad="38100" dist="38100" dir="2700000" algn="tl">
                <a:srgbClr val="000000">
                  <a:alpha val="43137"/>
                </a:srgbClr>
              </a:outerShdw>
            </a:effectLst>
          </a:endParaRPr>
        </a:p>
      </dgm:t>
    </dgm:pt>
    <dgm:pt modelId="{F634FE52-E10D-4D03-9274-9E68ED613931}">
      <dgm:prSet phldrT="[Metin]"/>
      <dgm:spPr>
        <a:solidFill>
          <a:schemeClr val="accent1">
            <a:lumMod val="50000"/>
          </a:schemeClr>
        </a:solidFill>
      </dgm:spPr>
      <dgm:t>
        <a:bodyPr/>
        <a:lstStyle/>
        <a:p>
          <a:r>
            <a:rPr lang="tr-TR" b="1" dirty="0" smtClean="0">
              <a:effectLst>
                <a:outerShdw blurRad="38100" dist="38100" dir="2700000" algn="tl">
                  <a:srgbClr val="000000">
                    <a:alpha val="43137"/>
                  </a:srgbClr>
                </a:outerShdw>
              </a:effectLst>
            </a:rPr>
            <a:t>Seramik Sağlık Gereçleri</a:t>
          </a:r>
          <a:endParaRPr lang="tr-TR" b="1" dirty="0">
            <a:effectLst>
              <a:outerShdw blurRad="38100" dist="38100" dir="2700000" algn="tl">
                <a:srgbClr val="000000">
                  <a:alpha val="43137"/>
                </a:srgbClr>
              </a:outerShdw>
            </a:effectLst>
          </a:endParaRPr>
        </a:p>
      </dgm:t>
    </dgm:pt>
    <dgm:pt modelId="{E2079E12-72C2-4064-95F6-C453A31A20E3}" type="parTrans" cxnId="{1B25AD34-B13C-4BA5-ADCF-D25667A8533F}">
      <dgm:prSet/>
      <dgm:spPr/>
      <dgm:t>
        <a:bodyPr/>
        <a:lstStyle/>
        <a:p>
          <a:endParaRPr lang="tr-TR" b="1">
            <a:effectLst>
              <a:outerShdw blurRad="38100" dist="38100" dir="2700000" algn="tl">
                <a:srgbClr val="000000">
                  <a:alpha val="43137"/>
                </a:srgbClr>
              </a:outerShdw>
            </a:effectLst>
          </a:endParaRPr>
        </a:p>
      </dgm:t>
    </dgm:pt>
    <dgm:pt modelId="{6E0C0DFF-0702-4CEB-B2C2-12924768CD3C}" type="sibTrans" cxnId="{1B25AD34-B13C-4BA5-ADCF-D25667A8533F}">
      <dgm:prSet/>
      <dgm:spPr>
        <a:solidFill>
          <a:srgbClr val="0033CC"/>
        </a:solidFill>
      </dgm:spPr>
      <dgm:t>
        <a:bodyPr/>
        <a:lstStyle/>
        <a:p>
          <a:endParaRPr lang="tr-TR" b="1">
            <a:effectLst>
              <a:outerShdw blurRad="38100" dist="38100" dir="2700000" algn="tl">
                <a:srgbClr val="000000">
                  <a:alpha val="43137"/>
                </a:srgbClr>
              </a:outerShdw>
            </a:effectLst>
          </a:endParaRPr>
        </a:p>
      </dgm:t>
    </dgm:pt>
    <dgm:pt modelId="{BB9A923B-374F-4A54-8A71-001A49357927}">
      <dgm:prSet phldrT="[Metin]"/>
      <dgm:spPr>
        <a:solidFill>
          <a:schemeClr val="accent1">
            <a:lumMod val="50000"/>
          </a:schemeClr>
        </a:solidFill>
      </dgm:spPr>
      <dgm:t>
        <a:bodyPr/>
        <a:lstStyle/>
        <a:p>
          <a:r>
            <a:rPr lang="tr-TR" b="1" dirty="0" err="1" smtClean="0">
              <a:effectLst>
                <a:outerShdw blurRad="38100" dist="38100" dir="2700000" algn="tl">
                  <a:srgbClr val="000000">
                    <a:alpha val="43137"/>
                  </a:srgbClr>
                </a:outerShdw>
              </a:effectLst>
            </a:rPr>
            <a:t>Refrakter</a:t>
          </a:r>
          <a:r>
            <a:rPr lang="tr-TR" b="1" dirty="0" smtClean="0">
              <a:effectLst>
                <a:outerShdw blurRad="38100" dist="38100" dir="2700000" algn="tl">
                  <a:srgbClr val="000000">
                    <a:alpha val="43137"/>
                  </a:srgbClr>
                </a:outerShdw>
              </a:effectLst>
            </a:rPr>
            <a:t> Malzemeler</a:t>
          </a:r>
          <a:endParaRPr lang="tr-TR" b="1" dirty="0">
            <a:effectLst>
              <a:outerShdw blurRad="38100" dist="38100" dir="2700000" algn="tl">
                <a:srgbClr val="000000">
                  <a:alpha val="43137"/>
                </a:srgbClr>
              </a:outerShdw>
            </a:effectLst>
          </a:endParaRPr>
        </a:p>
      </dgm:t>
    </dgm:pt>
    <dgm:pt modelId="{9C685D54-45EE-4273-97A3-D8E01DA94371}" type="parTrans" cxnId="{32BD658C-1859-4D91-A995-60F90F9B643D}">
      <dgm:prSet/>
      <dgm:spPr/>
      <dgm:t>
        <a:bodyPr/>
        <a:lstStyle/>
        <a:p>
          <a:endParaRPr lang="tr-TR" b="1">
            <a:effectLst>
              <a:outerShdw blurRad="38100" dist="38100" dir="2700000" algn="tl">
                <a:srgbClr val="000000">
                  <a:alpha val="43137"/>
                </a:srgbClr>
              </a:outerShdw>
            </a:effectLst>
          </a:endParaRPr>
        </a:p>
      </dgm:t>
    </dgm:pt>
    <dgm:pt modelId="{DA2D856D-CE91-4783-BF36-96123F1C69DB}" type="sibTrans" cxnId="{32BD658C-1859-4D91-A995-60F90F9B643D}">
      <dgm:prSet/>
      <dgm:spPr>
        <a:solidFill>
          <a:srgbClr val="0033CC"/>
        </a:solidFill>
      </dgm:spPr>
      <dgm:t>
        <a:bodyPr/>
        <a:lstStyle/>
        <a:p>
          <a:endParaRPr lang="tr-TR" b="1">
            <a:effectLst>
              <a:outerShdw blurRad="38100" dist="38100" dir="2700000" algn="tl">
                <a:srgbClr val="000000">
                  <a:alpha val="43137"/>
                </a:srgbClr>
              </a:outerShdw>
            </a:effectLst>
          </a:endParaRPr>
        </a:p>
      </dgm:t>
    </dgm:pt>
    <dgm:pt modelId="{71BDBF83-530F-4682-9227-C128FBC6FBCB}" type="pres">
      <dgm:prSet presAssocID="{185F07A5-67D8-42E6-9E02-D2C299AF4231}" presName="Name0" presStyleCnt="0">
        <dgm:presLayoutVars>
          <dgm:dir/>
          <dgm:resizeHandles/>
        </dgm:presLayoutVars>
      </dgm:prSet>
      <dgm:spPr/>
      <dgm:t>
        <a:bodyPr/>
        <a:lstStyle/>
        <a:p>
          <a:endParaRPr lang="tr-TR"/>
        </a:p>
      </dgm:t>
    </dgm:pt>
    <dgm:pt modelId="{4A03CF55-998C-4056-B1CD-7C3D0B962F65}" type="pres">
      <dgm:prSet presAssocID="{AEF63FB8-FFD9-4D2C-9533-E9599FA10D2B}" presName="compNode" presStyleCnt="0"/>
      <dgm:spPr/>
    </dgm:pt>
    <dgm:pt modelId="{3F644B3C-FB41-4B8B-AD01-883D0C01DD8D}" type="pres">
      <dgm:prSet presAssocID="{AEF63FB8-FFD9-4D2C-9533-E9599FA10D2B}" presName="dummyConnPt" presStyleCnt="0"/>
      <dgm:spPr/>
    </dgm:pt>
    <dgm:pt modelId="{9778115C-97CA-4376-A61C-8FBB3C717574}" type="pres">
      <dgm:prSet presAssocID="{AEF63FB8-FFD9-4D2C-9533-E9599FA10D2B}" presName="node" presStyleLbl="node1" presStyleIdx="0" presStyleCnt="7">
        <dgm:presLayoutVars>
          <dgm:bulletEnabled val="1"/>
        </dgm:presLayoutVars>
      </dgm:prSet>
      <dgm:spPr/>
      <dgm:t>
        <a:bodyPr/>
        <a:lstStyle/>
        <a:p>
          <a:endParaRPr lang="tr-TR"/>
        </a:p>
      </dgm:t>
    </dgm:pt>
    <dgm:pt modelId="{34F3A946-E233-4B06-BC5B-87B2B10995EE}" type="pres">
      <dgm:prSet presAssocID="{C441CD28-CC7A-4863-A4E9-311A537324CA}" presName="sibTrans" presStyleLbl="bgSibTrans2D1" presStyleIdx="0" presStyleCnt="6"/>
      <dgm:spPr/>
      <dgm:t>
        <a:bodyPr/>
        <a:lstStyle/>
        <a:p>
          <a:endParaRPr lang="tr-TR"/>
        </a:p>
      </dgm:t>
    </dgm:pt>
    <dgm:pt modelId="{39BADC94-B29E-41FE-A6CB-8E15A1AC14EB}" type="pres">
      <dgm:prSet presAssocID="{765B8AF2-A7D6-467A-B9C8-39E6210AF4E8}" presName="compNode" presStyleCnt="0"/>
      <dgm:spPr/>
    </dgm:pt>
    <dgm:pt modelId="{2A7F491E-E64A-4F94-9C73-D13C56421E47}" type="pres">
      <dgm:prSet presAssocID="{765B8AF2-A7D6-467A-B9C8-39E6210AF4E8}" presName="dummyConnPt" presStyleCnt="0"/>
      <dgm:spPr/>
    </dgm:pt>
    <dgm:pt modelId="{7139A7CA-7255-487B-B909-7165340E8E8C}" type="pres">
      <dgm:prSet presAssocID="{765B8AF2-A7D6-467A-B9C8-39E6210AF4E8}" presName="node" presStyleLbl="node1" presStyleIdx="1" presStyleCnt="7">
        <dgm:presLayoutVars>
          <dgm:bulletEnabled val="1"/>
        </dgm:presLayoutVars>
      </dgm:prSet>
      <dgm:spPr/>
      <dgm:t>
        <a:bodyPr/>
        <a:lstStyle/>
        <a:p>
          <a:endParaRPr lang="tr-TR"/>
        </a:p>
      </dgm:t>
    </dgm:pt>
    <dgm:pt modelId="{3B056B7B-66DA-4E96-AD1A-6B8C20FEBA5E}" type="pres">
      <dgm:prSet presAssocID="{2FD537BB-4B6E-4632-A3F3-5D9A6B1AF369}" presName="sibTrans" presStyleLbl="bgSibTrans2D1" presStyleIdx="1" presStyleCnt="6"/>
      <dgm:spPr/>
      <dgm:t>
        <a:bodyPr/>
        <a:lstStyle/>
        <a:p>
          <a:endParaRPr lang="tr-TR"/>
        </a:p>
      </dgm:t>
    </dgm:pt>
    <dgm:pt modelId="{5B319D32-B750-4CEE-8F42-D318656B5EC8}" type="pres">
      <dgm:prSet presAssocID="{09E80FEA-1A61-49C9-8D21-E634354C9B62}" presName="compNode" presStyleCnt="0"/>
      <dgm:spPr/>
    </dgm:pt>
    <dgm:pt modelId="{65422183-7DE7-497C-B84B-00F2F8526181}" type="pres">
      <dgm:prSet presAssocID="{09E80FEA-1A61-49C9-8D21-E634354C9B62}" presName="dummyConnPt" presStyleCnt="0"/>
      <dgm:spPr/>
    </dgm:pt>
    <dgm:pt modelId="{49C222BD-FEC3-4DF6-A8F2-642DF0794C63}" type="pres">
      <dgm:prSet presAssocID="{09E80FEA-1A61-49C9-8D21-E634354C9B62}" presName="node" presStyleLbl="node1" presStyleIdx="2" presStyleCnt="7">
        <dgm:presLayoutVars>
          <dgm:bulletEnabled val="1"/>
        </dgm:presLayoutVars>
      </dgm:prSet>
      <dgm:spPr/>
      <dgm:t>
        <a:bodyPr/>
        <a:lstStyle/>
        <a:p>
          <a:endParaRPr lang="tr-TR"/>
        </a:p>
      </dgm:t>
    </dgm:pt>
    <dgm:pt modelId="{8A7539F8-EA61-462E-9E04-6E3528B54CBD}" type="pres">
      <dgm:prSet presAssocID="{57293542-4DD0-465C-9D57-EA7C5A6ED2B0}" presName="sibTrans" presStyleLbl="bgSibTrans2D1" presStyleIdx="2" presStyleCnt="6"/>
      <dgm:spPr/>
      <dgm:t>
        <a:bodyPr/>
        <a:lstStyle/>
        <a:p>
          <a:endParaRPr lang="tr-TR"/>
        </a:p>
      </dgm:t>
    </dgm:pt>
    <dgm:pt modelId="{80468A29-71DC-4130-93B7-FAE01FDBC312}" type="pres">
      <dgm:prSet presAssocID="{76EF0CC0-4EDD-4363-B112-7712FB448F5B}" presName="compNode" presStyleCnt="0"/>
      <dgm:spPr/>
    </dgm:pt>
    <dgm:pt modelId="{DEED4A11-2BDF-428F-B1F6-59639766D5FB}" type="pres">
      <dgm:prSet presAssocID="{76EF0CC0-4EDD-4363-B112-7712FB448F5B}" presName="dummyConnPt" presStyleCnt="0"/>
      <dgm:spPr/>
    </dgm:pt>
    <dgm:pt modelId="{7E269C5B-F9F3-4969-8F1D-F42C774E6E02}" type="pres">
      <dgm:prSet presAssocID="{76EF0CC0-4EDD-4363-B112-7712FB448F5B}" presName="node" presStyleLbl="node1" presStyleIdx="3" presStyleCnt="7">
        <dgm:presLayoutVars>
          <dgm:bulletEnabled val="1"/>
        </dgm:presLayoutVars>
      </dgm:prSet>
      <dgm:spPr/>
      <dgm:t>
        <a:bodyPr/>
        <a:lstStyle/>
        <a:p>
          <a:endParaRPr lang="tr-TR"/>
        </a:p>
      </dgm:t>
    </dgm:pt>
    <dgm:pt modelId="{A6F79225-DB00-4EBE-AEA7-D222C34E420B}" type="pres">
      <dgm:prSet presAssocID="{DD13A459-1B56-4CD4-A069-403C7A07F7CD}" presName="sibTrans" presStyleLbl="bgSibTrans2D1" presStyleIdx="3" presStyleCnt="6"/>
      <dgm:spPr/>
      <dgm:t>
        <a:bodyPr/>
        <a:lstStyle/>
        <a:p>
          <a:endParaRPr lang="tr-TR"/>
        </a:p>
      </dgm:t>
    </dgm:pt>
    <dgm:pt modelId="{93237A72-42A1-4974-AF46-E64DEEC515B8}" type="pres">
      <dgm:prSet presAssocID="{94CF9D6E-5321-45E6-924E-75425BA48425}" presName="compNode" presStyleCnt="0"/>
      <dgm:spPr/>
    </dgm:pt>
    <dgm:pt modelId="{19960892-5F1D-4DBD-9846-AD96C5E565F6}" type="pres">
      <dgm:prSet presAssocID="{94CF9D6E-5321-45E6-924E-75425BA48425}" presName="dummyConnPt" presStyleCnt="0"/>
      <dgm:spPr/>
    </dgm:pt>
    <dgm:pt modelId="{E02F7824-7D58-428B-A5BE-EBEDCE1C498B}" type="pres">
      <dgm:prSet presAssocID="{94CF9D6E-5321-45E6-924E-75425BA48425}" presName="node" presStyleLbl="node1" presStyleIdx="4" presStyleCnt="7">
        <dgm:presLayoutVars>
          <dgm:bulletEnabled val="1"/>
        </dgm:presLayoutVars>
      </dgm:prSet>
      <dgm:spPr/>
      <dgm:t>
        <a:bodyPr/>
        <a:lstStyle/>
        <a:p>
          <a:endParaRPr lang="tr-TR"/>
        </a:p>
      </dgm:t>
    </dgm:pt>
    <dgm:pt modelId="{286232E0-D88C-4A22-85E6-8B15C06C4A57}" type="pres">
      <dgm:prSet presAssocID="{D41F1DB5-41B5-43E8-8F35-1C7D2B88F2CC}" presName="sibTrans" presStyleLbl="bgSibTrans2D1" presStyleIdx="4" presStyleCnt="6"/>
      <dgm:spPr/>
      <dgm:t>
        <a:bodyPr/>
        <a:lstStyle/>
        <a:p>
          <a:endParaRPr lang="tr-TR"/>
        </a:p>
      </dgm:t>
    </dgm:pt>
    <dgm:pt modelId="{081F6186-6039-4979-A4B0-D79E80B2D0B6}" type="pres">
      <dgm:prSet presAssocID="{F634FE52-E10D-4D03-9274-9E68ED613931}" presName="compNode" presStyleCnt="0"/>
      <dgm:spPr/>
    </dgm:pt>
    <dgm:pt modelId="{CED881AB-F13E-4D15-A949-CE81E06A2FCF}" type="pres">
      <dgm:prSet presAssocID="{F634FE52-E10D-4D03-9274-9E68ED613931}" presName="dummyConnPt" presStyleCnt="0"/>
      <dgm:spPr/>
    </dgm:pt>
    <dgm:pt modelId="{A5682D0E-3EAC-43D4-A137-D21AB7443B9C}" type="pres">
      <dgm:prSet presAssocID="{F634FE52-E10D-4D03-9274-9E68ED613931}" presName="node" presStyleLbl="node1" presStyleIdx="5" presStyleCnt="7">
        <dgm:presLayoutVars>
          <dgm:bulletEnabled val="1"/>
        </dgm:presLayoutVars>
      </dgm:prSet>
      <dgm:spPr/>
      <dgm:t>
        <a:bodyPr/>
        <a:lstStyle/>
        <a:p>
          <a:endParaRPr lang="tr-TR"/>
        </a:p>
      </dgm:t>
    </dgm:pt>
    <dgm:pt modelId="{4CB6BB01-2DB1-4776-9631-3EE8A5BBF53D}" type="pres">
      <dgm:prSet presAssocID="{6E0C0DFF-0702-4CEB-B2C2-12924768CD3C}" presName="sibTrans" presStyleLbl="bgSibTrans2D1" presStyleIdx="5" presStyleCnt="6"/>
      <dgm:spPr/>
      <dgm:t>
        <a:bodyPr/>
        <a:lstStyle/>
        <a:p>
          <a:endParaRPr lang="tr-TR"/>
        </a:p>
      </dgm:t>
    </dgm:pt>
    <dgm:pt modelId="{173B150B-122D-465A-927D-D2991F04D2C6}" type="pres">
      <dgm:prSet presAssocID="{BB9A923B-374F-4A54-8A71-001A49357927}" presName="compNode" presStyleCnt="0"/>
      <dgm:spPr/>
    </dgm:pt>
    <dgm:pt modelId="{C3AAA355-D57A-4F17-92E3-CCDDFB3C18AE}" type="pres">
      <dgm:prSet presAssocID="{BB9A923B-374F-4A54-8A71-001A49357927}" presName="dummyConnPt" presStyleCnt="0"/>
      <dgm:spPr/>
    </dgm:pt>
    <dgm:pt modelId="{07185870-FFD7-4031-8D9A-CC6B73F4A895}" type="pres">
      <dgm:prSet presAssocID="{BB9A923B-374F-4A54-8A71-001A49357927}" presName="node" presStyleLbl="node1" presStyleIdx="6" presStyleCnt="7">
        <dgm:presLayoutVars>
          <dgm:bulletEnabled val="1"/>
        </dgm:presLayoutVars>
      </dgm:prSet>
      <dgm:spPr/>
      <dgm:t>
        <a:bodyPr/>
        <a:lstStyle/>
        <a:p>
          <a:endParaRPr lang="tr-TR"/>
        </a:p>
      </dgm:t>
    </dgm:pt>
  </dgm:ptLst>
  <dgm:cxnLst>
    <dgm:cxn modelId="{6418EB12-4434-4487-8671-4AF19060E0A2}" type="presOf" srcId="{765B8AF2-A7D6-467A-B9C8-39E6210AF4E8}" destId="{7139A7CA-7255-487B-B909-7165340E8E8C}" srcOrd="0" destOrd="0" presId="urn:microsoft.com/office/officeart/2005/8/layout/bProcess4"/>
    <dgm:cxn modelId="{A66A40BF-E3F5-4D0D-B09B-FE3FF77148A0}" type="presOf" srcId="{09E80FEA-1A61-49C9-8D21-E634354C9B62}" destId="{49C222BD-FEC3-4DF6-A8F2-642DF0794C63}" srcOrd="0" destOrd="0" presId="urn:microsoft.com/office/officeart/2005/8/layout/bProcess4"/>
    <dgm:cxn modelId="{A7106B0F-5498-4472-B37D-BDFFAF1ABA9E}" srcId="{185F07A5-67D8-42E6-9E02-D2C299AF4231}" destId="{94CF9D6E-5321-45E6-924E-75425BA48425}" srcOrd="4" destOrd="0" parTransId="{D17FAE55-5B93-4D22-885E-22BF72AB9946}" sibTransId="{D41F1DB5-41B5-43E8-8F35-1C7D2B88F2CC}"/>
    <dgm:cxn modelId="{1BBCA6BE-C1FC-47B9-ACC6-2946A983EE2F}" type="presOf" srcId="{F634FE52-E10D-4D03-9274-9E68ED613931}" destId="{A5682D0E-3EAC-43D4-A137-D21AB7443B9C}" srcOrd="0" destOrd="0" presId="urn:microsoft.com/office/officeart/2005/8/layout/bProcess4"/>
    <dgm:cxn modelId="{48B64F67-E46F-4900-8088-239E7F77AD9A}" type="presOf" srcId="{76EF0CC0-4EDD-4363-B112-7712FB448F5B}" destId="{7E269C5B-F9F3-4969-8F1D-F42C774E6E02}" srcOrd="0" destOrd="0" presId="urn:microsoft.com/office/officeart/2005/8/layout/bProcess4"/>
    <dgm:cxn modelId="{B36B095F-B398-4414-B640-60C010AFAD8A}" type="presOf" srcId="{C441CD28-CC7A-4863-A4E9-311A537324CA}" destId="{34F3A946-E233-4B06-BC5B-87B2B10995EE}" srcOrd="0" destOrd="0" presId="urn:microsoft.com/office/officeart/2005/8/layout/bProcess4"/>
    <dgm:cxn modelId="{716CA7CB-8D25-43FE-802B-E7534528E7BA}" srcId="{185F07A5-67D8-42E6-9E02-D2C299AF4231}" destId="{76EF0CC0-4EDD-4363-B112-7712FB448F5B}" srcOrd="3" destOrd="0" parTransId="{40DC795F-3D9A-4B33-B029-CE3C811B76E1}" sibTransId="{DD13A459-1B56-4CD4-A069-403C7A07F7CD}"/>
    <dgm:cxn modelId="{8EA0AC00-391E-47D2-A693-D76808AAC9FE}" type="presOf" srcId="{185F07A5-67D8-42E6-9E02-D2C299AF4231}" destId="{71BDBF83-530F-4682-9227-C128FBC6FBCB}" srcOrd="0" destOrd="0" presId="urn:microsoft.com/office/officeart/2005/8/layout/bProcess4"/>
    <dgm:cxn modelId="{5F4F23D0-D030-40C0-89F2-C10DE0541C0E}" srcId="{185F07A5-67D8-42E6-9E02-D2C299AF4231}" destId="{AEF63FB8-FFD9-4D2C-9533-E9599FA10D2B}" srcOrd="0" destOrd="0" parTransId="{6A90F7F7-6556-4316-A48A-CB877CC86774}" sibTransId="{C441CD28-CC7A-4863-A4E9-311A537324CA}"/>
    <dgm:cxn modelId="{C4EC63D0-799A-4E20-AC1C-DA27D9083BAB}" type="presOf" srcId="{DD13A459-1B56-4CD4-A069-403C7A07F7CD}" destId="{A6F79225-DB00-4EBE-AEA7-D222C34E420B}" srcOrd="0" destOrd="0" presId="urn:microsoft.com/office/officeart/2005/8/layout/bProcess4"/>
    <dgm:cxn modelId="{1B25AD34-B13C-4BA5-ADCF-D25667A8533F}" srcId="{185F07A5-67D8-42E6-9E02-D2C299AF4231}" destId="{F634FE52-E10D-4D03-9274-9E68ED613931}" srcOrd="5" destOrd="0" parTransId="{E2079E12-72C2-4064-95F6-C453A31A20E3}" sibTransId="{6E0C0DFF-0702-4CEB-B2C2-12924768CD3C}"/>
    <dgm:cxn modelId="{1DDF82C2-9434-4CF8-8FFE-3350EA3659CA}" type="presOf" srcId="{57293542-4DD0-465C-9D57-EA7C5A6ED2B0}" destId="{8A7539F8-EA61-462E-9E04-6E3528B54CBD}" srcOrd="0" destOrd="0" presId="urn:microsoft.com/office/officeart/2005/8/layout/bProcess4"/>
    <dgm:cxn modelId="{49D43A46-14AF-4AF0-AEF7-A22EE6BE6F52}" type="presOf" srcId="{94CF9D6E-5321-45E6-924E-75425BA48425}" destId="{E02F7824-7D58-428B-A5BE-EBEDCE1C498B}" srcOrd="0" destOrd="0" presId="urn:microsoft.com/office/officeart/2005/8/layout/bProcess4"/>
    <dgm:cxn modelId="{F7A9D661-56B4-436C-983B-07635608DF17}" type="presOf" srcId="{6E0C0DFF-0702-4CEB-B2C2-12924768CD3C}" destId="{4CB6BB01-2DB1-4776-9631-3EE8A5BBF53D}" srcOrd="0" destOrd="0" presId="urn:microsoft.com/office/officeart/2005/8/layout/bProcess4"/>
    <dgm:cxn modelId="{36CF63CF-A738-44E3-8FBB-153E7A5FD34F}" srcId="{185F07A5-67D8-42E6-9E02-D2C299AF4231}" destId="{09E80FEA-1A61-49C9-8D21-E634354C9B62}" srcOrd="2" destOrd="0" parTransId="{352BABF8-4F41-4532-987E-7302B7D8AA0F}" sibTransId="{57293542-4DD0-465C-9D57-EA7C5A6ED2B0}"/>
    <dgm:cxn modelId="{734A540C-83BC-44E2-BA16-C2374D228F62}" type="presOf" srcId="{2FD537BB-4B6E-4632-A3F3-5D9A6B1AF369}" destId="{3B056B7B-66DA-4E96-AD1A-6B8C20FEBA5E}" srcOrd="0" destOrd="0" presId="urn:microsoft.com/office/officeart/2005/8/layout/bProcess4"/>
    <dgm:cxn modelId="{32BD658C-1859-4D91-A995-60F90F9B643D}" srcId="{185F07A5-67D8-42E6-9E02-D2C299AF4231}" destId="{BB9A923B-374F-4A54-8A71-001A49357927}" srcOrd="6" destOrd="0" parTransId="{9C685D54-45EE-4273-97A3-D8E01DA94371}" sibTransId="{DA2D856D-CE91-4783-BF36-96123F1C69DB}"/>
    <dgm:cxn modelId="{3EAF8250-774C-4AFF-A6E7-2C2C2F5E9E35}" type="presOf" srcId="{D41F1DB5-41B5-43E8-8F35-1C7D2B88F2CC}" destId="{286232E0-D88C-4A22-85E6-8B15C06C4A57}" srcOrd="0" destOrd="0" presId="urn:microsoft.com/office/officeart/2005/8/layout/bProcess4"/>
    <dgm:cxn modelId="{FCE3BF55-102D-4909-B73F-C0F0A2E84695}" type="presOf" srcId="{AEF63FB8-FFD9-4D2C-9533-E9599FA10D2B}" destId="{9778115C-97CA-4376-A61C-8FBB3C717574}" srcOrd="0" destOrd="0" presId="urn:microsoft.com/office/officeart/2005/8/layout/bProcess4"/>
    <dgm:cxn modelId="{99ABB49D-A6DF-4BFF-A6CE-9EC97FD97C14}" srcId="{185F07A5-67D8-42E6-9E02-D2C299AF4231}" destId="{765B8AF2-A7D6-467A-B9C8-39E6210AF4E8}" srcOrd="1" destOrd="0" parTransId="{8C1AB958-B04F-4EE2-8ED8-6AD0507C85CB}" sibTransId="{2FD537BB-4B6E-4632-A3F3-5D9A6B1AF369}"/>
    <dgm:cxn modelId="{F6FC577B-2226-419D-AADC-E7AA2F1307C1}" type="presOf" srcId="{BB9A923B-374F-4A54-8A71-001A49357927}" destId="{07185870-FFD7-4031-8D9A-CC6B73F4A895}" srcOrd="0" destOrd="0" presId="urn:microsoft.com/office/officeart/2005/8/layout/bProcess4"/>
    <dgm:cxn modelId="{CBF1E6A7-58DC-4D0A-81BA-651C0D117E58}" type="presParOf" srcId="{71BDBF83-530F-4682-9227-C128FBC6FBCB}" destId="{4A03CF55-998C-4056-B1CD-7C3D0B962F65}" srcOrd="0" destOrd="0" presId="urn:microsoft.com/office/officeart/2005/8/layout/bProcess4"/>
    <dgm:cxn modelId="{61F40684-ADAE-4F8D-8085-C068C8B115F1}" type="presParOf" srcId="{4A03CF55-998C-4056-B1CD-7C3D0B962F65}" destId="{3F644B3C-FB41-4B8B-AD01-883D0C01DD8D}" srcOrd="0" destOrd="0" presId="urn:microsoft.com/office/officeart/2005/8/layout/bProcess4"/>
    <dgm:cxn modelId="{707BAC9C-AA96-4CEB-BECB-5B3B927C6E7E}" type="presParOf" srcId="{4A03CF55-998C-4056-B1CD-7C3D0B962F65}" destId="{9778115C-97CA-4376-A61C-8FBB3C717574}" srcOrd="1" destOrd="0" presId="urn:microsoft.com/office/officeart/2005/8/layout/bProcess4"/>
    <dgm:cxn modelId="{72336426-46AB-482E-9DF5-9035EBB29691}" type="presParOf" srcId="{71BDBF83-530F-4682-9227-C128FBC6FBCB}" destId="{34F3A946-E233-4B06-BC5B-87B2B10995EE}" srcOrd="1" destOrd="0" presId="urn:microsoft.com/office/officeart/2005/8/layout/bProcess4"/>
    <dgm:cxn modelId="{82632163-1956-4252-91BD-CF0AE003F9F1}" type="presParOf" srcId="{71BDBF83-530F-4682-9227-C128FBC6FBCB}" destId="{39BADC94-B29E-41FE-A6CB-8E15A1AC14EB}" srcOrd="2" destOrd="0" presId="urn:microsoft.com/office/officeart/2005/8/layout/bProcess4"/>
    <dgm:cxn modelId="{2CD50E23-67BC-4ED9-BEF2-2838A9026896}" type="presParOf" srcId="{39BADC94-B29E-41FE-A6CB-8E15A1AC14EB}" destId="{2A7F491E-E64A-4F94-9C73-D13C56421E47}" srcOrd="0" destOrd="0" presId="urn:microsoft.com/office/officeart/2005/8/layout/bProcess4"/>
    <dgm:cxn modelId="{5D03FA9F-4204-475C-820C-7483400A47F2}" type="presParOf" srcId="{39BADC94-B29E-41FE-A6CB-8E15A1AC14EB}" destId="{7139A7CA-7255-487B-B909-7165340E8E8C}" srcOrd="1" destOrd="0" presId="urn:microsoft.com/office/officeart/2005/8/layout/bProcess4"/>
    <dgm:cxn modelId="{EF042ED8-2197-4DAD-BAA3-FD0306C12C29}" type="presParOf" srcId="{71BDBF83-530F-4682-9227-C128FBC6FBCB}" destId="{3B056B7B-66DA-4E96-AD1A-6B8C20FEBA5E}" srcOrd="3" destOrd="0" presId="urn:microsoft.com/office/officeart/2005/8/layout/bProcess4"/>
    <dgm:cxn modelId="{4C1B9A49-86E5-4AB4-A387-EF3B8C3C4C88}" type="presParOf" srcId="{71BDBF83-530F-4682-9227-C128FBC6FBCB}" destId="{5B319D32-B750-4CEE-8F42-D318656B5EC8}" srcOrd="4" destOrd="0" presId="urn:microsoft.com/office/officeart/2005/8/layout/bProcess4"/>
    <dgm:cxn modelId="{A45FF1B9-663F-47BA-8EF9-14FAED86F12B}" type="presParOf" srcId="{5B319D32-B750-4CEE-8F42-D318656B5EC8}" destId="{65422183-7DE7-497C-B84B-00F2F8526181}" srcOrd="0" destOrd="0" presId="urn:microsoft.com/office/officeart/2005/8/layout/bProcess4"/>
    <dgm:cxn modelId="{DB8A2D6C-0653-4F08-8CC5-D3644ED503EA}" type="presParOf" srcId="{5B319D32-B750-4CEE-8F42-D318656B5EC8}" destId="{49C222BD-FEC3-4DF6-A8F2-642DF0794C63}" srcOrd="1" destOrd="0" presId="urn:microsoft.com/office/officeart/2005/8/layout/bProcess4"/>
    <dgm:cxn modelId="{4DF66E47-9BD4-4E60-88E7-1E3E6F1C43A0}" type="presParOf" srcId="{71BDBF83-530F-4682-9227-C128FBC6FBCB}" destId="{8A7539F8-EA61-462E-9E04-6E3528B54CBD}" srcOrd="5" destOrd="0" presId="urn:microsoft.com/office/officeart/2005/8/layout/bProcess4"/>
    <dgm:cxn modelId="{34BFF9D5-3288-4EAC-B8F8-89684CB54A34}" type="presParOf" srcId="{71BDBF83-530F-4682-9227-C128FBC6FBCB}" destId="{80468A29-71DC-4130-93B7-FAE01FDBC312}" srcOrd="6" destOrd="0" presId="urn:microsoft.com/office/officeart/2005/8/layout/bProcess4"/>
    <dgm:cxn modelId="{665E8A47-44EF-4ACB-BF74-3B9C91115AC4}" type="presParOf" srcId="{80468A29-71DC-4130-93B7-FAE01FDBC312}" destId="{DEED4A11-2BDF-428F-B1F6-59639766D5FB}" srcOrd="0" destOrd="0" presId="urn:microsoft.com/office/officeart/2005/8/layout/bProcess4"/>
    <dgm:cxn modelId="{A01B6394-4AA9-4599-A4B3-E042992A34C1}" type="presParOf" srcId="{80468A29-71DC-4130-93B7-FAE01FDBC312}" destId="{7E269C5B-F9F3-4969-8F1D-F42C774E6E02}" srcOrd="1" destOrd="0" presId="urn:microsoft.com/office/officeart/2005/8/layout/bProcess4"/>
    <dgm:cxn modelId="{F06DAD53-62AD-43FA-A8AB-1DB6FC9C377C}" type="presParOf" srcId="{71BDBF83-530F-4682-9227-C128FBC6FBCB}" destId="{A6F79225-DB00-4EBE-AEA7-D222C34E420B}" srcOrd="7" destOrd="0" presId="urn:microsoft.com/office/officeart/2005/8/layout/bProcess4"/>
    <dgm:cxn modelId="{7338B380-9AB7-4BFF-9283-6E1C03D42C24}" type="presParOf" srcId="{71BDBF83-530F-4682-9227-C128FBC6FBCB}" destId="{93237A72-42A1-4974-AF46-E64DEEC515B8}" srcOrd="8" destOrd="0" presId="urn:microsoft.com/office/officeart/2005/8/layout/bProcess4"/>
    <dgm:cxn modelId="{E99A0F90-B82A-4796-A707-D8B6447AA765}" type="presParOf" srcId="{93237A72-42A1-4974-AF46-E64DEEC515B8}" destId="{19960892-5F1D-4DBD-9846-AD96C5E565F6}" srcOrd="0" destOrd="0" presId="urn:microsoft.com/office/officeart/2005/8/layout/bProcess4"/>
    <dgm:cxn modelId="{67E702F3-C9E4-4FAF-B66F-1201A4FB5277}" type="presParOf" srcId="{93237A72-42A1-4974-AF46-E64DEEC515B8}" destId="{E02F7824-7D58-428B-A5BE-EBEDCE1C498B}" srcOrd="1" destOrd="0" presId="urn:microsoft.com/office/officeart/2005/8/layout/bProcess4"/>
    <dgm:cxn modelId="{145B0275-C3B6-4A16-9974-613D7C370D62}" type="presParOf" srcId="{71BDBF83-530F-4682-9227-C128FBC6FBCB}" destId="{286232E0-D88C-4A22-85E6-8B15C06C4A57}" srcOrd="9" destOrd="0" presId="urn:microsoft.com/office/officeart/2005/8/layout/bProcess4"/>
    <dgm:cxn modelId="{BF0128F3-A1BE-4021-9A9D-040324F9697B}" type="presParOf" srcId="{71BDBF83-530F-4682-9227-C128FBC6FBCB}" destId="{081F6186-6039-4979-A4B0-D79E80B2D0B6}" srcOrd="10" destOrd="0" presId="urn:microsoft.com/office/officeart/2005/8/layout/bProcess4"/>
    <dgm:cxn modelId="{03913B87-0CE3-4F0D-80DC-2521A3E49E3B}" type="presParOf" srcId="{081F6186-6039-4979-A4B0-D79E80B2D0B6}" destId="{CED881AB-F13E-4D15-A949-CE81E06A2FCF}" srcOrd="0" destOrd="0" presId="urn:microsoft.com/office/officeart/2005/8/layout/bProcess4"/>
    <dgm:cxn modelId="{7C150EFC-A48C-4998-A3F1-774CE320CD31}" type="presParOf" srcId="{081F6186-6039-4979-A4B0-D79E80B2D0B6}" destId="{A5682D0E-3EAC-43D4-A137-D21AB7443B9C}" srcOrd="1" destOrd="0" presId="urn:microsoft.com/office/officeart/2005/8/layout/bProcess4"/>
    <dgm:cxn modelId="{20295560-35C4-421C-B1DA-779AAC06C661}" type="presParOf" srcId="{71BDBF83-530F-4682-9227-C128FBC6FBCB}" destId="{4CB6BB01-2DB1-4776-9631-3EE8A5BBF53D}" srcOrd="11" destOrd="0" presId="urn:microsoft.com/office/officeart/2005/8/layout/bProcess4"/>
    <dgm:cxn modelId="{86032224-3C72-43DE-8480-2BC9F521BB92}" type="presParOf" srcId="{71BDBF83-530F-4682-9227-C128FBC6FBCB}" destId="{173B150B-122D-465A-927D-D2991F04D2C6}" srcOrd="12" destOrd="0" presId="urn:microsoft.com/office/officeart/2005/8/layout/bProcess4"/>
    <dgm:cxn modelId="{B89581CE-3358-4DE1-B23B-3B5E6AA6099B}" type="presParOf" srcId="{173B150B-122D-465A-927D-D2991F04D2C6}" destId="{C3AAA355-D57A-4F17-92E3-CCDDFB3C18AE}" srcOrd="0" destOrd="0" presId="urn:microsoft.com/office/officeart/2005/8/layout/bProcess4"/>
    <dgm:cxn modelId="{3FEF0287-8191-4F47-9A24-1F2526AE43AD}" type="presParOf" srcId="{173B150B-122D-465A-927D-D2991F04D2C6}" destId="{07185870-FFD7-4031-8D9A-CC6B73F4A895}"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C1E717E-5EBC-423A-A754-D52D137D2286}" type="datetimeFigureOut">
              <a:rPr lang="tr-TR"/>
              <a:pPr>
                <a:defRPr/>
              </a:pPr>
              <a:t>16.10.2012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015070-58CA-4593-974F-EC8E13E2FE2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Slayt Görüntüsü Yer Tutucusu"/>
          <p:cNvSpPr>
            <a:spLocks noGrp="1" noRot="1" noChangeAspect="1"/>
          </p:cNvSpPr>
          <p:nvPr>
            <p:ph type="sldImg"/>
          </p:nvPr>
        </p:nvSpPr>
        <p:spPr bwMode="auto">
          <a:noFill/>
          <a:ln>
            <a:solidFill>
              <a:srgbClr val="000000"/>
            </a:solidFill>
            <a:miter lim="800000"/>
            <a:headEnd/>
            <a:tailEnd/>
          </a:ln>
        </p:spPr>
      </p:sp>
      <p:sp>
        <p:nvSpPr>
          <p:cNvPr id="16386"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6387"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D237A-2C7C-401F-85C6-8E4ECA3372AE}" type="slidenum">
              <a:rPr lang="tr-TR">
                <a:cs typeface="Arial" charset="0"/>
              </a:rPr>
              <a:pPr fontAlgn="base">
                <a:spcBef>
                  <a:spcPct val="0"/>
                </a:spcBef>
                <a:spcAft>
                  <a:spcPct val="0"/>
                </a:spcAft>
                <a:defRPr/>
              </a:pPr>
              <a:t>2</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4"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18 Dikdörtgen"/>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11 Dikdörtgen"/>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6 Düz Bağlayıcı"/>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9 Dikdörtgen"/>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Oval"/>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Oval"/>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7 Başlık"/>
          <p:cNvSpPr>
            <a:spLocks noGrp="1"/>
          </p:cNvSpPr>
          <p:nvPr>
            <p:ph type="ctrTitle"/>
          </p:nvPr>
        </p:nvSpPr>
        <p:spPr>
          <a:xfrm>
            <a:off x="685800" y="381000"/>
            <a:ext cx="7772400" cy="1752600"/>
          </a:xfrm>
        </p:spPr>
        <p:txBody>
          <a:bodyPr/>
          <a:lstStyle>
            <a:lvl1pPr>
              <a:defRPr sz="4200">
                <a:solidFill>
                  <a:schemeClr val="accent1"/>
                </a:solidFill>
              </a:defRPr>
            </a:lvl1pPr>
          </a:lstStyle>
          <a:p>
            <a:r>
              <a:rPr lang="tr-TR" smtClean="0"/>
              <a:t>Asıl başlık stili için tıklatın</a:t>
            </a:r>
            <a:endParaRPr lang="en-US"/>
          </a:p>
        </p:txBody>
      </p:sp>
      <p:sp>
        <p:nvSpPr>
          <p:cNvPr id="15" name="27 Veri Yer Tutucusu"/>
          <p:cNvSpPr>
            <a:spLocks noGrp="1"/>
          </p:cNvSpPr>
          <p:nvPr>
            <p:ph type="dt" sz="half" idx="10"/>
          </p:nvPr>
        </p:nvSpPr>
        <p:spPr/>
        <p:txBody>
          <a:bodyPr/>
          <a:lstStyle>
            <a:lvl1pPr>
              <a:defRPr/>
            </a:lvl1pPr>
          </a:lstStyle>
          <a:p>
            <a:pPr>
              <a:defRPr/>
            </a:pPr>
            <a:fld id="{6CE08010-9405-43B3-B809-8C97EC026AE7}" type="datetimeFigureOut">
              <a:rPr lang="tr-TR"/>
              <a:pPr>
                <a:defRPr/>
              </a:pPr>
              <a:t>16.10.2012</a:t>
            </a:fld>
            <a:endParaRPr lang="tr-TR"/>
          </a:p>
        </p:txBody>
      </p:sp>
      <p:sp>
        <p:nvSpPr>
          <p:cNvPr id="16" name="16 Altbilgi Yer Tutucusu"/>
          <p:cNvSpPr>
            <a:spLocks noGrp="1"/>
          </p:cNvSpPr>
          <p:nvPr>
            <p:ph type="ftr" sz="quarter" idx="11"/>
          </p:nvPr>
        </p:nvSpPr>
        <p:spPr/>
        <p:txBody>
          <a:bodyPr/>
          <a:lstStyle>
            <a:lvl1pPr>
              <a:defRPr/>
            </a:lvl1pPr>
          </a:lstStyle>
          <a:p>
            <a:pPr>
              <a:defRPr/>
            </a:pPr>
            <a:endParaRPr lang="tr-TR"/>
          </a:p>
        </p:txBody>
      </p:sp>
      <p:sp>
        <p:nvSpPr>
          <p:cNvPr id="17" name="28 Slayt Numarası Yer Tutucusu"/>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7A3F447-1179-4EFA-AE7E-101C99AFF69B}"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98FA3A01-E811-418F-9B84-CC8EB4037248}" type="datetimeFigureOut">
              <a:rPr lang="tr-TR"/>
              <a:pPr>
                <a:defRPr/>
              </a:pPr>
              <a:t>16.10.2012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127A366-D4D9-41B7-924B-F2A0D41BB2D5}"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4"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8 Dikdörtgen"/>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0 Dikdörtgen"/>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1 Dikdörtgen"/>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12 Düz Bağlayıcı"/>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3 Oval"/>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Oval"/>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Dikey Metin Yer Tutucusu"/>
          <p:cNvSpPr>
            <a:spLocks noGrp="1"/>
          </p:cNvSpPr>
          <p:nvPr>
            <p:ph type="body" orient="vert" idx="1"/>
          </p:nvPr>
        </p:nvSpPr>
        <p:spPr>
          <a:xfrm>
            <a:off x="304800" y="304800"/>
            <a:ext cx="6553200" cy="582136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 name="1 Dikey Başlık"/>
          <p:cNvSpPr>
            <a:spLocks noGrp="1"/>
          </p:cNvSpPr>
          <p:nvPr>
            <p:ph type="title" orient="vert"/>
          </p:nvPr>
        </p:nvSpPr>
        <p:spPr>
          <a:xfrm>
            <a:off x="7391400" y="304801"/>
            <a:ext cx="1447800" cy="5851525"/>
          </a:xfrm>
        </p:spPr>
        <p:txBody>
          <a:bodyPr vert="eaVert"/>
          <a:lstStyle/>
          <a:p>
            <a:r>
              <a:rPr lang="tr-TR" smtClean="0"/>
              <a:t>Asıl başlık stili için tıklatın</a:t>
            </a:r>
            <a:endParaRPr lang="en-US"/>
          </a:p>
        </p:txBody>
      </p:sp>
      <p:sp>
        <p:nvSpPr>
          <p:cNvPr id="13" name="5 Slayt Numarası Yer Tutucusu"/>
          <p:cNvSpPr>
            <a:spLocks noGrp="1"/>
          </p:cNvSpPr>
          <p:nvPr>
            <p:ph type="sldNum" sz="quarter" idx="10"/>
          </p:nvPr>
        </p:nvSpPr>
        <p:spPr>
          <a:xfrm>
            <a:off x="6915150" y="3009900"/>
            <a:ext cx="457200" cy="441325"/>
          </a:xfrm>
        </p:spPr>
        <p:txBody>
          <a:bodyPr/>
          <a:lstStyle>
            <a:lvl1pPr>
              <a:defRPr/>
            </a:lvl1pPr>
          </a:lstStyle>
          <a:p>
            <a:pPr>
              <a:defRPr/>
            </a:pPr>
            <a:fld id="{B84EC9AC-8250-4A44-A282-678526CCAAB6}" type="slidenum">
              <a:rPr lang="tr-TR"/>
              <a:pPr>
                <a:defRPr/>
              </a:pPr>
              <a:t>‹#›</a:t>
            </a:fld>
            <a:endParaRPr lang="tr-TR"/>
          </a:p>
        </p:txBody>
      </p:sp>
      <p:sp>
        <p:nvSpPr>
          <p:cNvPr id="14" name="3 Veri Yer Tutucusu"/>
          <p:cNvSpPr>
            <a:spLocks noGrp="1"/>
          </p:cNvSpPr>
          <p:nvPr>
            <p:ph type="dt" sz="half" idx="11"/>
          </p:nvPr>
        </p:nvSpPr>
        <p:spPr/>
        <p:txBody>
          <a:bodyPr/>
          <a:lstStyle>
            <a:lvl1pPr>
              <a:defRPr/>
            </a:lvl1pPr>
          </a:lstStyle>
          <a:p>
            <a:pPr>
              <a:defRPr/>
            </a:pPr>
            <a:fld id="{10AC21D2-6CF5-40EB-8313-A00B96F83C38}" type="datetimeFigureOut">
              <a:rPr lang="tr-TR"/>
              <a:pPr>
                <a:defRPr/>
              </a:pPr>
              <a:t>16.10.2012</a:t>
            </a:fld>
            <a:endParaRPr lang="tr-TR"/>
          </a:p>
        </p:txBody>
      </p:sp>
      <p:sp>
        <p:nvSpPr>
          <p:cNvPr id="15" name="4 Altbilgi Yer Tutucusu"/>
          <p:cNvSpPr>
            <a:spLocks noGrp="1"/>
          </p:cNvSpPr>
          <p:nvPr>
            <p:ph type="ftr" sz="quarter" idx="12"/>
          </p:nvPr>
        </p:nvSpPr>
        <p:spPr/>
        <p:txBody>
          <a:bodyPr/>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lang="tr-TR" smtClean="0"/>
              <a:t>Asıl başlık stili için tıklatın</a:t>
            </a:r>
            <a:endParaRPr lang="en-US"/>
          </a:p>
        </p:txBody>
      </p:sp>
      <p:sp>
        <p:nvSpPr>
          <p:cNvPr id="8" name="7 İçerik Yer Tutucusu"/>
          <p:cNvSpPr>
            <a:spLocks noGrp="1"/>
          </p:cNvSpPr>
          <p:nvPr>
            <p:ph sz="quarter" idx="1"/>
          </p:nvPr>
        </p:nvSpPr>
        <p:spPr>
          <a:xfrm>
            <a:off x="301752" y="1527048"/>
            <a:ext cx="850392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2BCBCF5E-FDA0-409A-B98F-7AA43900692F}" type="datetimeFigureOut">
              <a:rPr lang="tr-TR"/>
              <a:pPr>
                <a:defRPr/>
              </a:pPr>
              <a:t>16.10.2012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a:xfrm>
            <a:off x="4362450" y="1027113"/>
            <a:ext cx="457200" cy="441325"/>
          </a:xfrm>
        </p:spPr>
        <p:txBody>
          <a:bodyPr/>
          <a:lstStyle>
            <a:lvl1pPr>
              <a:defRPr/>
            </a:lvl1pPr>
          </a:lstStyle>
          <a:p>
            <a:pPr>
              <a:defRPr/>
            </a:pPr>
            <a:fld id="{7BC59AF7-E739-44DF-9836-83E114F933F6}"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8 Dikdörtgen"/>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1 Dikdörtgen"/>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12 Dikdörtgen"/>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3 Dikdörtgen"/>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7 Düz Bağlayıcı"/>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9 Oval"/>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Oval"/>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etin Yer Tutucusu"/>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1 Başlık"/>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tr-TR" smtClean="0"/>
              <a:t>Asıl başlık stili için tıklatın</a:t>
            </a:r>
            <a:endParaRPr lang="en-US"/>
          </a:p>
        </p:txBody>
      </p:sp>
      <p:sp>
        <p:nvSpPr>
          <p:cNvPr id="15" name="4 Altbilgi Yer Tutucusu"/>
          <p:cNvSpPr>
            <a:spLocks noGrp="1"/>
          </p:cNvSpPr>
          <p:nvPr>
            <p:ph type="ftr" sz="quarter" idx="10"/>
          </p:nvPr>
        </p:nvSpPr>
        <p:spPr/>
        <p:txBody>
          <a:bodyPr/>
          <a:lstStyle>
            <a:lvl1pPr>
              <a:defRPr/>
            </a:lvl1pPr>
          </a:lstStyle>
          <a:p>
            <a:pPr>
              <a:defRPr/>
            </a:pPr>
            <a:endParaRPr lang="tr-TR"/>
          </a:p>
        </p:txBody>
      </p:sp>
      <p:sp>
        <p:nvSpPr>
          <p:cNvPr id="16" name="3 Veri Yer Tutucusu"/>
          <p:cNvSpPr>
            <a:spLocks noGrp="1"/>
          </p:cNvSpPr>
          <p:nvPr>
            <p:ph type="dt" sz="half" idx="11"/>
          </p:nvPr>
        </p:nvSpPr>
        <p:spPr/>
        <p:txBody>
          <a:bodyPr/>
          <a:lstStyle>
            <a:lvl1pPr>
              <a:defRPr/>
            </a:lvl1pPr>
          </a:lstStyle>
          <a:p>
            <a:pPr>
              <a:defRPr/>
            </a:pPr>
            <a:fld id="{C8653421-1C3B-4DBB-A2E1-FBA23D842517}" type="datetimeFigureOut">
              <a:rPr lang="tr-TR"/>
              <a:pPr>
                <a:defRPr/>
              </a:pPr>
              <a:t>16.10.2012</a:t>
            </a:fld>
            <a:endParaRPr lang="tr-TR"/>
          </a:p>
        </p:txBody>
      </p:sp>
      <p:sp>
        <p:nvSpPr>
          <p:cNvPr id="17" name="5 Slayt Numarası Yer Tutucusu"/>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76E77F0-051E-4A4F-965D-22B41F5DB98F}"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5" name="7 Düz Bağlayıcı"/>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301752" y="228600"/>
            <a:ext cx="8534400" cy="758952"/>
          </a:xfrm>
        </p:spPr>
        <p:txBody>
          <a:bodyPr/>
          <a:lstStyle/>
          <a:p>
            <a:r>
              <a:rPr lang="tr-TR" smtClean="0"/>
              <a:t>Asıl başlık stili için tıklatın</a:t>
            </a:r>
            <a:endParaRPr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4 Veri Yer Tutucusu"/>
          <p:cNvSpPr>
            <a:spLocks noGrp="1"/>
          </p:cNvSpPr>
          <p:nvPr>
            <p:ph type="dt" sz="half" idx="10"/>
          </p:nvPr>
        </p:nvSpPr>
        <p:spPr>
          <a:xfrm>
            <a:off x="5791200" y="6410325"/>
            <a:ext cx="3044825" cy="365125"/>
          </a:xfrm>
        </p:spPr>
        <p:txBody>
          <a:bodyPr/>
          <a:lstStyle>
            <a:lvl1pPr>
              <a:defRPr/>
            </a:lvl1pPr>
          </a:lstStyle>
          <a:p>
            <a:pPr>
              <a:defRPr/>
            </a:pPr>
            <a:fld id="{6FEC3AE4-295C-40D6-8949-81527A0E9214}" type="datetimeFigureOut">
              <a:rPr lang="tr-TR"/>
              <a:pPr>
                <a:defRPr/>
              </a:pPr>
              <a:t>16.10.2012</a:t>
            </a:fld>
            <a:endParaRPr lang="tr-TR"/>
          </a:p>
        </p:txBody>
      </p:sp>
      <p:sp>
        <p:nvSpPr>
          <p:cNvPr id="7" name="5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1058226A-7ADB-4CCE-A61E-18294242B1B2}"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7" name="9 Düz Bağlayıcı"/>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0 Dikdörtgen"/>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Dikdörtgen"/>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4 Düz Bağlayıcı"/>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17 Dikdörtgen"/>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24 Oval"/>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26 Oval"/>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4" name="23 İçerik Yer Tutucusu"/>
          <p:cNvSpPr>
            <a:spLocks noGrp="1"/>
          </p:cNvSpPr>
          <p:nvPr>
            <p:ph sz="quarter" idx="2"/>
          </p:nvPr>
        </p:nvSpPr>
        <p:spPr>
          <a:xfrm>
            <a:off x="301752" y="2471383"/>
            <a:ext cx="4041648" cy="381840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6" name="25 İçerik Yer Tutucusu"/>
          <p:cNvSpPr>
            <a:spLocks noGrp="1"/>
          </p:cNvSpPr>
          <p:nvPr>
            <p:ph sz="quarter" idx="4"/>
          </p:nvPr>
        </p:nvSpPr>
        <p:spPr>
          <a:xfrm>
            <a:off x="4800600" y="2471383"/>
            <a:ext cx="4038600" cy="38221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3" name="22 Başlık"/>
          <p:cNvSpPr>
            <a:spLocks noGrp="1"/>
          </p:cNvSpPr>
          <p:nvPr>
            <p:ph type="title"/>
          </p:nvPr>
        </p:nvSpPr>
        <p:spPr/>
        <p:txBody>
          <a:bodyPr rtlCol="0"/>
          <a:lstStyle/>
          <a:p>
            <a:r>
              <a:rPr lang="tr-TR" smtClean="0"/>
              <a:t>Asıl başlık stili için tıklatın</a:t>
            </a:r>
            <a:endParaRPr lang="en-US"/>
          </a:p>
        </p:txBody>
      </p:sp>
      <p:sp>
        <p:nvSpPr>
          <p:cNvPr id="18" name="6 Veri Yer Tutucusu"/>
          <p:cNvSpPr>
            <a:spLocks noGrp="1"/>
          </p:cNvSpPr>
          <p:nvPr>
            <p:ph type="dt" sz="half" idx="10"/>
          </p:nvPr>
        </p:nvSpPr>
        <p:spPr/>
        <p:txBody>
          <a:bodyPr/>
          <a:lstStyle>
            <a:lvl1pPr>
              <a:defRPr/>
            </a:lvl1pPr>
          </a:lstStyle>
          <a:p>
            <a:pPr>
              <a:defRPr/>
            </a:pPr>
            <a:fld id="{56643CBB-BE63-486E-B5F5-2056CD6156E6}" type="datetimeFigureOut">
              <a:rPr lang="tr-TR"/>
              <a:pPr>
                <a:defRPr/>
              </a:pPr>
              <a:t>16.10.2012</a:t>
            </a:fld>
            <a:endParaRPr lang="tr-TR"/>
          </a:p>
        </p:txBody>
      </p:sp>
      <p:sp>
        <p:nvSpPr>
          <p:cNvPr id="19" name="7 Altbilgi Yer Tutucusu"/>
          <p:cNvSpPr>
            <a:spLocks noGrp="1"/>
          </p:cNvSpPr>
          <p:nvPr>
            <p:ph type="ftr" sz="quarter" idx="11"/>
          </p:nvPr>
        </p:nvSpPr>
        <p:spPr>
          <a:xfrm>
            <a:off x="304800" y="6410325"/>
            <a:ext cx="3581400" cy="365125"/>
          </a:xfrm>
        </p:spPr>
        <p:txBody>
          <a:bodyPr/>
          <a:lstStyle>
            <a:lvl1pPr>
              <a:defRPr/>
            </a:lvl1pPr>
          </a:lstStyle>
          <a:p>
            <a:pPr>
              <a:defRPr/>
            </a:pPr>
            <a:endParaRPr lang="tr-TR"/>
          </a:p>
        </p:txBody>
      </p:sp>
      <p:sp>
        <p:nvSpPr>
          <p:cNvPr id="20" name="8 Slayt Numarası Yer Tutucusu"/>
          <p:cNvSpPr>
            <a:spLocks noGrp="1"/>
          </p:cNvSpPr>
          <p:nvPr>
            <p:ph type="sldNum" sz="quarter" idx="12"/>
          </p:nvPr>
        </p:nvSpPr>
        <p:spPr>
          <a:xfrm>
            <a:off x="4343400" y="1042988"/>
            <a:ext cx="457200" cy="441325"/>
          </a:xfrm>
        </p:spPr>
        <p:txBody>
          <a:bodyPr/>
          <a:lstStyle>
            <a:lvl1pPr algn="ctr">
              <a:defRPr/>
            </a:lvl1pPr>
          </a:lstStyle>
          <a:p>
            <a:pPr>
              <a:defRPr/>
            </a:pPr>
            <a:fld id="{A9216B2A-8AA9-464E-9DDF-AA08DD63CF89}"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pPr>
              <a:defRPr/>
            </a:pPr>
            <a:fld id="{80304EAD-0BBC-4496-A8E0-46B521B81DF2}" type="datetimeFigureOut">
              <a:rPr lang="tr-TR"/>
              <a:pPr>
                <a:defRPr/>
              </a:pPr>
              <a:t>16.10.2012</a:t>
            </a:fld>
            <a:endParaRPr lang="tr-TR"/>
          </a:p>
        </p:txBody>
      </p:sp>
      <p:sp>
        <p:nvSpPr>
          <p:cNvPr id="4" name="3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a:xfrm>
            <a:off x="4343400" y="1036638"/>
            <a:ext cx="457200" cy="441325"/>
          </a:xfrm>
        </p:spPr>
        <p:txBody>
          <a:bodyPr/>
          <a:lstStyle>
            <a:lvl1pPr>
              <a:defRPr/>
            </a:lvl1pPr>
          </a:lstStyle>
          <a:p>
            <a:pPr>
              <a:defRPr/>
            </a:pPr>
            <a:fld id="{1449639D-1E3E-41C7-ADA4-08BB3DCCA47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7 Dikdörtgen"/>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4 Dikdörtgen"/>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5 Dikdörtgen"/>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1 Veri Yer Tutucusu"/>
          <p:cNvSpPr>
            <a:spLocks noGrp="1"/>
          </p:cNvSpPr>
          <p:nvPr>
            <p:ph type="dt" sz="half" idx="10"/>
          </p:nvPr>
        </p:nvSpPr>
        <p:spPr/>
        <p:txBody>
          <a:bodyPr/>
          <a:lstStyle>
            <a:lvl1pPr>
              <a:defRPr/>
            </a:lvl1pPr>
          </a:lstStyle>
          <a:p>
            <a:pPr>
              <a:defRPr/>
            </a:pPr>
            <a:fld id="{4B2F0535-9719-4894-B8F2-00C2FFAECCB3}" type="datetimeFigureOut">
              <a:rPr lang="tr-TR"/>
              <a:pPr>
                <a:defRPr/>
              </a:pPr>
              <a:t>16.10.2012</a:t>
            </a:fld>
            <a:endParaRPr lang="tr-TR"/>
          </a:p>
        </p:txBody>
      </p:sp>
      <p:sp>
        <p:nvSpPr>
          <p:cNvPr id="9" name="2 Altbilgi Yer Tutucusu"/>
          <p:cNvSpPr>
            <a:spLocks noGrp="1"/>
          </p:cNvSpPr>
          <p:nvPr>
            <p:ph type="ftr" sz="quarter" idx="11"/>
          </p:nvPr>
        </p:nvSpPr>
        <p:spPr/>
        <p:txBody>
          <a:bodyPr/>
          <a:lstStyle>
            <a:lvl1pPr>
              <a:defRPr/>
            </a:lvl1pPr>
          </a:lstStyle>
          <a:p>
            <a:pPr>
              <a:defRPr/>
            </a:pPr>
            <a:endParaRPr lang="tr-TR"/>
          </a:p>
        </p:txBody>
      </p:sp>
      <p:sp>
        <p:nvSpPr>
          <p:cNvPr id="10" name="3 Slayt Numarası Yer Tutucusu"/>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87BC8A60-540F-40C5-970C-A783BB9478E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18 Dikdörtgen"/>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5 Dikdörtgen"/>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7 Dikdörtgen"/>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8 Düz Bağlayıcı"/>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Oval"/>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0 Dikdörtgen"/>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20" name="19 İçerik Yer Tutucusu"/>
          <p:cNvSpPr>
            <a:spLocks noGrp="1"/>
          </p:cNvSpPr>
          <p:nvPr>
            <p:ph sz="quarter" idx="1"/>
          </p:nvPr>
        </p:nvSpPr>
        <p:spPr>
          <a:xfrm>
            <a:off x="3124200" y="685800"/>
            <a:ext cx="5638800" cy="5410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6 Slayt Numarası Yer Tutucusu"/>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E976DA1C-8314-4503-BD45-73BEF11C4A85}" type="slidenum">
              <a:rPr lang="tr-TR"/>
              <a:pPr>
                <a:defRPr/>
              </a:pPr>
              <a:t>‹#›</a:t>
            </a:fld>
            <a:endParaRPr lang="tr-TR"/>
          </a:p>
        </p:txBody>
      </p:sp>
      <p:sp>
        <p:nvSpPr>
          <p:cNvPr id="17" name="4 Veri Yer Tutucusu"/>
          <p:cNvSpPr>
            <a:spLocks noGrp="1"/>
          </p:cNvSpPr>
          <p:nvPr>
            <p:ph type="dt" sz="half" idx="11"/>
          </p:nvPr>
        </p:nvSpPr>
        <p:spPr/>
        <p:txBody>
          <a:bodyPr/>
          <a:lstStyle>
            <a:lvl1pPr>
              <a:defRPr/>
            </a:lvl1pPr>
          </a:lstStyle>
          <a:p>
            <a:pPr>
              <a:defRPr/>
            </a:pPr>
            <a:fld id="{09D70E8C-D200-4244-AC2E-41522F300A2F}" type="datetimeFigureOut">
              <a:rPr lang="tr-TR"/>
              <a:pPr>
                <a:defRPr/>
              </a:pPr>
              <a:t>16.10.2012</a:t>
            </a:fld>
            <a:endParaRPr lang="tr-TR"/>
          </a:p>
        </p:txBody>
      </p:sp>
      <p:sp>
        <p:nvSpPr>
          <p:cNvPr id="18" name="5 Altbilgi Yer Tutucusu"/>
          <p:cNvSpPr>
            <a:spLocks noGrp="1"/>
          </p:cNvSpPr>
          <p:nvPr>
            <p:ph type="ftr" sz="quarter" idx="12"/>
          </p:nvPr>
        </p:nvSpPr>
        <p:spPr>
          <a:xfrm>
            <a:off x="301625" y="6410325"/>
            <a:ext cx="3382963" cy="366713"/>
          </a:xfrm>
        </p:spPr>
        <p:txBody>
          <a:bodyPr/>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20 Düz Bağlayıcı"/>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19 Dikdörtgen"/>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Dikdörtgen"/>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2 Oval"/>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1 Dikdörtgen"/>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6" name="6 Slayt Numarası Yer Tutucusu"/>
          <p:cNvSpPr>
            <a:spLocks noGrp="1"/>
          </p:cNvSpPr>
          <p:nvPr>
            <p:ph type="sldNum" sz="quarter" idx="10"/>
          </p:nvPr>
        </p:nvSpPr>
        <p:spPr>
          <a:xfrm>
            <a:off x="1371600" y="312738"/>
            <a:ext cx="457200" cy="441325"/>
          </a:xfrm>
        </p:spPr>
        <p:txBody>
          <a:bodyPr/>
          <a:lstStyle>
            <a:lvl1pPr>
              <a:defRPr/>
            </a:lvl1pPr>
          </a:lstStyle>
          <a:p>
            <a:pPr>
              <a:defRPr/>
            </a:pPr>
            <a:fld id="{A85B73FA-C5F3-4412-9D4A-4141D8D613CF}" type="slidenum">
              <a:rPr lang="tr-TR"/>
              <a:pPr>
                <a:defRPr/>
              </a:pPr>
              <a:t>‹#›</a:t>
            </a:fld>
            <a:endParaRPr lang="tr-TR"/>
          </a:p>
        </p:txBody>
      </p:sp>
      <p:sp>
        <p:nvSpPr>
          <p:cNvPr id="17" name="4 Veri Yer Tutucusu"/>
          <p:cNvSpPr>
            <a:spLocks noGrp="1"/>
          </p:cNvSpPr>
          <p:nvPr>
            <p:ph type="dt" sz="half" idx="11"/>
          </p:nvPr>
        </p:nvSpPr>
        <p:spPr>
          <a:xfrm>
            <a:off x="5788025" y="6405563"/>
            <a:ext cx="3044825" cy="365125"/>
          </a:xfrm>
        </p:spPr>
        <p:txBody>
          <a:bodyPr/>
          <a:lstStyle>
            <a:lvl1pPr>
              <a:defRPr/>
            </a:lvl1pPr>
          </a:lstStyle>
          <a:p>
            <a:pPr>
              <a:defRPr/>
            </a:pPr>
            <a:fld id="{F44F45C0-9477-4468-8746-EF4664A0E387}" type="datetimeFigureOut">
              <a:rPr lang="tr-TR"/>
              <a:pPr>
                <a:defRPr/>
              </a:pPr>
              <a:t>16.10.2012</a:t>
            </a:fld>
            <a:endParaRPr lang="tr-TR"/>
          </a:p>
        </p:txBody>
      </p:sp>
      <p:sp>
        <p:nvSpPr>
          <p:cNvPr id="18" name="5 Altbilgi Yer Tutucusu"/>
          <p:cNvSpPr>
            <a:spLocks noGrp="1"/>
          </p:cNvSpPr>
          <p:nvPr>
            <p:ph type="ftr" sz="quarter" idx="12"/>
          </p:nvPr>
        </p:nvSpPr>
        <p:spPr>
          <a:xfrm>
            <a:off x="301625" y="6410325"/>
            <a:ext cx="3584575" cy="366713"/>
          </a:xfrm>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15 Dikdörtgen"/>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Dikdörtgen"/>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Veri Yer Tutucusu"/>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BDB2D824-56E8-455B-9762-6567DED74910}" type="datetimeFigureOut">
              <a:rPr lang="tr-TR"/>
              <a:pPr>
                <a:defRPr/>
              </a:pPr>
              <a:t>16.10.2012</a:t>
            </a:fld>
            <a:endParaRPr lang="tr-TR"/>
          </a:p>
        </p:txBody>
      </p:sp>
      <p:sp>
        <p:nvSpPr>
          <p:cNvPr id="3" name="2 Altbilgi Yer Tutucusu"/>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tr-TR"/>
          </a:p>
        </p:txBody>
      </p:sp>
      <p:sp>
        <p:nvSpPr>
          <p:cNvPr id="8" name="7 Dikdörtgen"/>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Düz Bağlayıcı"/>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Oval"/>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Oval"/>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Slayt Numarası Yer Tutucusu"/>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EAEEF261-A0CE-4962-9B81-8AAAB9183099}" type="slidenum">
              <a:rPr lang="tr-TR"/>
              <a:pPr>
                <a:defRPr/>
              </a:pPr>
              <a:t>‹#›</a:t>
            </a:fld>
            <a:endParaRPr lang="tr-TR"/>
          </a:p>
        </p:txBody>
      </p:sp>
      <p:sp>
        <p:nvSpPr>
          <p:cNvPr id="1038" name="21 Başlık Yer Tutucusu"/>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39" name="12 Metin Yer Tutucusu"/>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mp.din.de/cmd?level=tpl-art-detailansicht&amp;committeeid=54738983&amp;subcommitteeid=54778309&amp;artid=71147107&amp;bcrumblevel=1&amp;JSESSIONID=BC3687E2DFDDC6EC197922A7C5E5DA54.4&amp;languageid=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03350" y="4221163"/>
            <a:ext cx="6400800" cy="2232025"/>
          </a:xfrm>
        </p:spPr>
        <p:txBody>
          <a:bodyPr>
            <a:normAutofit/>
          </a:bodyPr>
          <a:lstStyle/>
          <a:p>
            <a:pPr eaLnBrk="1" hangingPunct="1"/>
            <a:r>
              <a:rPr lang="tr-TR" sz="2400" cap="none" smtClean="0">
                <a:effectLst>
                  <a:outerShdw blurRad="38100" dist="38100" dir="2700000" algn="tl">
                    <a:srgbClr val="000000"/>
                  </a:outerShdw>
                </a:effectLst>
              </a:rPr>
              <a:t>PROF. DR. ALPAGUT KARA</a:t>
            </a:r>
          </a:p>
          <a:p>
            <a:pPr eaLnBrk="1" hangingPunct="1">
              <a:lnSpc>
                <a:spcPct val="70000"/>
              </a:lnSpc>
              <a:spcBef>
                <a:spcPct val="0"/>
              </a:spcBef>
            </a:pPr>
            <a:endParaRPr lang="tr-TR" sz="2400" cap="none" smtClean="0">
              <a:effectLst>
                <a:outerShdw blurRad="38100" dist="38100" dir="2700000" algn="tl">
                  <a:srgbClr val="000000"/>
                </a:outerShdw>
              </a:effectLst>
            </a:endParaRPr>
          </a:p>
          <a:p>
            <a:pPr eaLnBrk="1" hangingPunct="1"/>
            <a:r>
              <a:rPr lang="tr-TR" sz="1800" cap="none" smtClean="0"/>
              <a:t>SERAMİK ARAŞTIRMA MERKEZİ A.Ş.</a:t>
            </a:r>
          </a:p>
          <a:p>
            <a:pPr eaLnBrk="1" hangingPunct="1"/>
            <a:r>
              <a:rPr lang="tr-TR" sz="1800" cap="none" smtClean="0"/>
              <a:t>AR-GE KOORDİNATÖRÜ</a:t>
            </a:r>
          </a:p>
        </p:txBody>
      </p:sp>
      <p:sp>
        <p:nvSpPr>
          <p:cNvPr id="14338" name="1 Başlık"/>
          <p:cNvSpPr>
            <a:spLocks noGrp="1"/>
          </p:cNvSpPr>
          <p:nvPr>
            <p:ph type="ctrTitle"/>
          </p:nvPr>
        </p:nvSpPr>
        <p:spPr>
          <a:xfrm>
            <a:off x="179388" y="2636838"/>
            <a:ext cx="8713787" cy="1470025"/>
          </a:xfrm>
        </p:spPr>
        <p:txBody>
          <a:bodyPr/>
          <a:lstStyle/>
          <a:p>
            <a:pPr eaLnBrk="1" hangingPunct="1">
              <a:defRPr/>
            </a:pPr>
            <a:r>
              <a:rPr lang="tr-TR" b="1" smtClean="0">
                <a:effectLst>
                  <a:outerShdw blurRad="38100" dist="38100" dir="2700000" algn="tl">
                    <a:srgbClr val="000000"/>
                  </a:outerShdw>
                </a:effectLst>
              </a:rPr>
              <a:t>SAM VE TÜRKİYE’NİN         AR-GE SİSTEMİNDEKİ ROLÜ</a:t>
            </a:r>
          </a:p>
        </p:txBody>
      </p:sp>
      <p:pic>
        <p:nvPicPr>
          <p:cNvPr id="14339" name="Picture 2"/>
          <p:cNvPicPr>
            <a:picLocks noChangeAspect="1" noChangeArrowheads="1"/>
          </p:cNvPicPr>
          <p:nvPr/>
        </p:nvPicPr>
        <p:blipFill>
          <a:blip r:embed="rId2"/>
          <a:srcRect b="18867"/>
          <a:stretch>
            <a:fillRect/>
          </a:stretch>
        </p:blipFill>
        <p:spPr bwMode="auto">
          <a:xfrm>
            <a:off x="179388" y="188913"/>
            <a:ext cx="1800225" cy="1117600"/>
          </a:xfrm>
          <a:prstGeom prst="rect">
            <a:avLst/>
          </a:prstGeom>
          <a:noFill/>
          <a:ln w="9525">
            <a:noFill/>
            <a:miter lim="800000"/>
            <a:headEnd/>
            <a:tailEnd/>
          </a:ln>
        </p:spPr>
      </p:pic>
      <p:sp>
        <p:nvSpPr>
          <p:cNvPr id="14340" name="4 Dikdörtgen"/>
          <p:cNvSpPr>
            <a:spLocks noChangeArrowheads="1"/>
          </p:cNvSpPr>
          <p:nvPr/>
        </p:nvSpPr>
        <p:spPr bwMode="auto">
          <a:xfrm>
            <a:off x="250825" y="5735638"/>
            <a:ext cx="8569325" cy="641350"/>
          </a:xfrm>
          <a:prstGeom prst="rect">
            <a:avLst/>
          </a:prstGeom>
          <a:noFill/>
          <a:ln w="9525">
            <a:noFill/>
            <a:miter lim="800000"/>
            <a:headEnd/>
            <a:tailEnd/>
          </a:ln>
        </p:spPr>
        <p:txBody>
          <a:bodyPr>
            <a:spAutoFit/>
          </a:bodyPr>
          <a:lstStyle/>
          <a:p>
            <a:pPr algn="ctr"/>
            <a:r>
              <a:rPr lang="tr-TR" b="1">
                <a:latin typeface="Georgia" pitchFamily="18" charset="0"/>
              </a:rPr>
              <a:t>ESİNKAP 6. Ar-Ge Proje Pazarı (Seramik, Cam ve Pişmiş Kil)</a:t>
            </a:r>
          </a:p>
          <a:p>
            <a:pPr algn="ctr"/>
            <a:r>
              <a:rPr lang="tr-TR" b="1">
                <a:latin typeface="Georgia" pitchFamily="18" charset="0"/>
              </a:rPr>
              <a:t>17 Ekim 2012, Eskişehir</a:t>
            </a:r>
            <a:endParaRPr lang="en-US" b="1">
              <a:latin typeface="Georgia" pitchFamily="18" charset="0"/>
            </a:endParaRPr>
          </a:p>
        </p:txBody>
      </p:sp>
      <p:pic>
        <p:nvPicPr>
          <p:cNvPr id="14342" name="Picture 6"/>
          <p:cNvPicPr>
            <a:picLocks noChangeAspect="1" noChangeArrowheads="1"/>
          </p:cNvPicPr>
          <p:nvPr/>
        </p:nvPicPr>
        <p:blipFill>
          <a:blip r:embed="rId3"/>
          <a:srcRect l="5658" b="75066"/>
          <a:stretch>
            <a:fillRect/>
          </a:stretch>
        </p:blipFill>
        <p:spPr bwMode="auto">
          <a:xfrm>
            <a:off x="2916238" y="1185863"/>
            <a:ext cx="3240087" cy="947737"/>
          </a:xfrm>
          <a:prstGeom prst="rect">
            <a:avLst/>
          </a:prstGeom>
          <a:noFill/>
          <a:ln w="9525">
            <a:noFill/>
            <a:miter lim="800000"/>
            <a:headEnd/>
            <a:tailEnd/>
          </a:ln>
          <a:effectLst/>
        </p:spPr>
      </p:pic>
      <p:pic>
        <p:nvPicPr>
          <p:cNvPr id="14343" name="Picture 7" descr="mainLogo_0_0"/>
          <p:cNvPicPr>
            <a:picLocks noChangeAspect="1" noChangeArrowheads="1"/>
          </p:cNvPicPr>
          <p:nvPr/>
        </p:nvPicPr>
        <p:blipFill>
          <a:blip r:embed="rId4"/>
          <a:srcRect/>
          <a:stretch>
            <a:fillRect/>
          </a:stretch>
        </p:blipFill>
        <p:spPr bwMode="auto">
          <a:xfrm>
            <a:off x="6516688" y="260350"/>
            <a:ext cx="2411412" cy="9588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3 İçerik Yer Tutucusu"/>
          <p:cNvSpPr>
            <a:spLocks noGrp="1"/>
          </p:cNvSpPr>
          <p:nvPr>
            <p:ph sz="quarter" idx="1"/>
          </p:nvPr>
        </p:nvSpPr>
        <p:spPr>
          <a:xfrm>
            <a:off x="301625" y="1527175"/>
            <a:ext cx="8504238" cy="4572000"/>
          </a:xfrm>
        </p:spPr>
        <p:txBody>
          <a:bodyPr/>
          <a:lstStyle/>
          <a:p>
            <a:endParaRPr lang="tr-TR" smtClean="0"/>
          </a:p>
          <a:p>
            <a:endParaRPr lang="tr-TR" smtClean="0"/>
          </a:p>
          <a:p>
            <a:endParaRPr lang="tr-TR" smtClean="0"/>
          </a:p>
          <a:p>
            <a:endParaRPr lang="tr-TR" smtClean="0"/>
          </a:p>
          <a:p>
            <a:endParaRPr lang="tr-TR" smtClean="0"/>
          </a:p>
          <a:p>
            <a:endParaRPr lang="tr-TR" smtClean="0"/>
          </a:p>
          <a:p>
            <a:endParaRPr lang="tr-TR" smtClean="0"/>
          </a:p>
          <a:p>
            <a:pPr>
              <a:buFont typeface="Wingdings 2" pitchFamily="18" charset="2"/>
              <a:buNone/>
            </a:pPr>
            <a:endParaRPr lang="tr-TR" smtClean="0"/>
          </a:p>
          <a:p>
            <a:pPr>
              <a:buFont typeface="Wingdings 2" pitchFamily="18" charset="2"/>
              <a:buNone/>
            </a:pPr>
            <a:endParaRPr lang="tr-TR" smtClean="0"/>
          </a:p>
          <a:p>
            <a:pPr algn="ctr">
              <a:buFont typeface="Wingdings 2" pitchFamily="18" charset="2"/>
              <a:buNone/>
            </a:pPr>
            <a:endParaRPr lang="tr-TR" smtClean="0"/>
          </a:p>
        </p:txBody>
      </p:sp>
      <p:pic>
        <p:nvPicPr>
          <p:cNvPr id="25602" name="Picture 3"/>
          <p:cNvPicPr>
            <a:picLocks noChangeAspect="1" noChangeArrowheads="1"/>
          </p:cNvPicPr>
          <p:nvPr/>
        </p:nvPicPr>
        <p:blipFill>
          <a:blip r:embed="rId2"/>
          <a:srcRect b="24406"/>
          <a:stretch>
            <a:fillRect/>
          </a:stretch>
        </p:blipFill>
        <p:spPr bwMode="auto">
          <a:xfrm>
            <a:off x="1619250" y="1589088"/>
            <a:ext cx="6048375" cy="3568700"/>
          </a:xfrm>
          <a:prstGeom prst="rect">
            <a:avLst/>
          </a:prstGeom>
          <a:noFill/>
          <a:ln w="9525">
            <a:noFill/>
            <a:miter lim="800000"/>
            <a:headEnd/>
            <a:tailEnd/>
          </a:ln>
        </p:spPr>
      </p:pic>
      <p:pic>
        <p:nvPicPr>
          <p:cNvPr id="25603"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
        <p:nvSpPr>
          <p:cNvPr id="10" name="Rectangle 2"/>
          <p:cNvSpPr txBox="1">
            <a:spLocks/>
          </p:cNvSpPr>
          <p:nvPr/>
        </p:nvSpPr>
        <p:spPr bwMode="auto">
          <a:xfrm>
            <a:off x="323850" y="188913"/>
            <a:ext cx="8534400" cy="758825"/>
          </a:xfrm>
          <a:prstGeom prst="rect">
            <a:avLst/>
          </a:prstGeom>
          <a:noFill/>
          <a:ln w="9525">
            <a:noFill/>
            <a:miter lim="800000"/>
            <a:headEnd/>
            <a:tailEnd/>
          </a:ln>
        </p:spPr>
        <p:txBody>
          <a:bodyPr anchor="b"/>
          <a:lstStyle/>
          <a:p>
            <a:pPr algn="ctr">
              <a:defRPr/>
            </a:pPr>
            <a:r>
              <a:rPr lang="tr-TR" sz="3200" b="1">
                <a:solidFill>
                  <a:srgbClr val="0033CC"/>
                </a:solidFill>
                <a:effectLst>
                  <a:outerShdw blurRad="38100" dist="38100" dir="2700000" algn="tl">
                    <a:srgbClr val="000000"/>
                  </a:outerShdw>
                </a:effectLst>
                <a:latin typeface="Georgia" pitchFamily="18" charset="0"/>
              </a:rPr>
              <a:t>ATAP A.Ş </a:t>
            </a:r>
          </a:p>
        </p:txBody>
      </p:sp>
      <p:sp>
        <p:nvSpPr>
          <p:cNvPr id="25606" name="Rectangle 6"/>
          <p:cNvSpPr>
            <a:spLocks noChangeArrowheads="1"/>
          </p:cNvSpPr>
          <p:nvPr/>
        </p:nvSpPr>
        <p:spPr bwMode="auto">
          <a:xfrm>
            <a:off x="34925" y="5229225"/>
            <a:ext cx="9061450" cy="1190625"/>
          </a:xfrm>
          <a:prstGeom prst="rect">
            <a:avLst/>
          </a:prstGeom>
          <a:noFill/>
          <a:ln w="9525">
            <a:noFill/>
            <a:miter lim="800000"/>
            <a:headEnd/>
            <a:tailEnd/>
          </a:ln>
          <a:effectLst/>
        </p:spPr>
        <p:txBody>
          <a:bodyPr wrap="none" anchor="ctr">
            <a:spAutoFit/>
          </a:bodyPr>
          <a:lstStyle/>
          <a:p>
            <a:pPr algn="ctr"/>
            <a:r>
              <a:rPr lang="tr-TR" b="1">
                <a:solidFill>
                  <a:srgbClr val="0033CC"/>
                </a:solidFill>
              </a:rPr>
              <a:t>Ar-Ge Girişimci firma sayısı: 52 </a:t>
            </a:r>
          </a:p>
          <a:p>
            <a:pPr algn="ctr"/>
            <a:r>
              <a:rPr lang="tr-TR" b="1">
                <a:solidFill>
                  <a:srgbClr val="0033CC"/>
                </a:solidFill>
              </a:rPr>
              <a:t>Firmalarımızda çalışan Ar-Ge Personel sayısı: 305</a:t>
            </a:r>
          </a:p>
          <a:p>
            <a:pPr algn="ctr"/>
            <a:r>
              <a:rPr lang="tr-TR" b="1">
                <a:solidFill>
                  <a:srgbClr val="0033CC"/>
                </a:solidFill>
              </a:rPr>
              <a:t>Ar-Ge Girişimci firmaların faaliyet alanları: Yazılım, </a:t>
            </a:r>
            <a:r>
              <a:rPr lang="tr-TR" b="1" u="sng">
                <a:solidFill>
                  <a:srgbClr val="0033CC"/>
                </a:solidFill>
              </a:rPr>
              <a:t>seramik malzemeler</a:t>
            </a:r>
            <a:r>
              <a:rPr lang="tr-TR" b="1">
                <a:solidFill>
                  <a:srgbClr val="0033CC"/>
                </a:solidFill>
              </a:rPr>
              <a:t>, havacılık,</a:t>
            </a:r>
          </a:p>
          <a:p>
            <a:pPr algn="ctr"/>
            <a:r>
              <a:rPr lang="tr-TR" b="1">
                <a:solidFill>
                  <a:srgbClr val="0033CC"/>
                </a:solidFill>
              </a:rPr>
              <a:t>elektronik, medikal,biomedikal, danışmanlık,telekominikasyon ve animasyon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p:cNvSpPr>
            <a:spLocks noGrp="1"/>
          </p:cNvSpPr>
          <p:nvPr>
            <p:ph type="title" idx="4294967295"/>
          </p:nvPr>
        </p:nvSpPr>
        <p:spPr/>
        <p:txBody>
          <a:bodyPr/>
          <a:lstStyle/>
          <a:p>
            <a:pPr eaLnBrk="1" hangingPunct="1">
              <a:defRPr/>
            </a:pPr>
            <a:r>
              <a:rPr lang="tr-TR" sz="2800" b="1" smtClean="0">
                <a:solidFill>
                  <a:srgbClr val="0033CC"/>
                </a:solidFill>
                <a:effectLst>
                  <a:outerShdw blurRad="38100" dist="38100" dir="2700000" algn="tl">
                    <a:srgbClr val="000000"/>
                  </a:outerShdw>
                </a:effectLst>
              </a:rPr>
              <a:t>Teknoloji Geliştirme Bölgeleri</a:t>
            </a:r>
          </a:p>
        </p:txBody>
      </p:sp>
      <p:pic>
        <p:nvPicPr>
          <p:cNvPr id="83973" name="Picture 2"/>
          <p:cNvPicPr>
            <a:picLocks noChangeAspect="1" noChangeArrowheads="1"/>
          </p:cNvPicPr>
          <p:nvPr/>
        </p:nvPicPr>
        <p:blipFill>
          <a:blip r:embed="rId3"/>
          <a:srcRect b="18867"/>
          <a:stretch>
            <a:fillRect/>
          </a:stretch>
        </p:blipFill>
        <p:spPr bwMode="auto">
          <a:xfrm>
            <a:off x="7731125" y="188913"/>
            <a:ext cx="1233488" cy="765175"/>
          </a:xfrm>
          <a:prstGeom prst="rect">
            <a:avLst/>
          </a:prstGeom>
          <a:noFill/>
          <a:ln w="9525">
            <a:noFill/>
            <a:miter lim="800000"/>
            <a:headEnd/>
            <a:tailEnd/>
          </a:ln>
        </p:spPr>
      </p:pic>
      <p:sp>
        <p:nvSpPr>
          <p:cNvPr id="83974" name="Rectangle 6"/>
          <p:cNvSpPr>
            <a:spLocks noChangeArrowheads="1"/>
          </p:cNvSpPr>
          <p:nvPr/>
        </p:nvSpPr>
        <p:spPr bwMode="auto">
          <a:xfrm>
            <a:off x="179388" y="1544638"/>
            <a:ext cx="8693150" cy="1739900"/>
          </a:xfrm>
          <a:prstGeom prst="rect">
            <a:avLst/>
          </a:prstGeom>
          <a:noFill/>
          <a:ln w="9525">
            <a:noFill/>
            <a:miter lim="800000"/>
            <a:headEnd/>
            <a:tailEnd/>
          </a:ln>
          <a:effectLst/>
        </p:spPr>
        <p:txBody>
          <a:bodyPr wrap="none" anchor="ctr">
            <a:spAutoFit/>
          </a:bodyPr>
          <a:lstStyle/>
          <a:p>
            <a:pPr algn="ctr"/>
            <a:r>
              <a:rPr lang="tr-TR" b="1"/>
              <a:t>Temmuz 2012 tarihi itibariyle 45 adet Teknoloji Geliştirme Bölgesi</a:t>
            </a:r>
            <a:r>
              <a:rPr lang="tr-TR"/>
              <a:t> </a:t>
            </a:r>
          </a:p>
          <a:p>
            <a:pPr algn="ctr"/>
            <a:r>
              <a:rPr lang="tr-TR"/>
              <a:t>(Ankara 6 adet, İstanbul 5 adet, Kocaeli 4 adet, İzmir, Konya, Antalya, Kayseri, </a:t>
            </a:r>
          </a:p>
          <a:p>
            <a:pPr algn="ctr"/>
            <a:r>
              <a:rPr lang="tr-TR"/>
              <a:t>Trabzon, Adana, Erzurum, Mersin, Isparta, Gaziantep, Eskişehir,  Bursa, Denizli, </a:t>
            </a:r>
          </a:p>
          <a:p>
            <a:pPr algn="ctr"/>
            <a:r>
              <a:rPr lang="tr-TR"/>
              <a:t>Edirne, Elazığ, Sivas, Diyarbakır, Tokat, Sakarya, Bolu,  Kütahya, Samsun, Malatya,</a:t>
            </a:r>
          </a:p>
          <a:p>
            <a:pPr algn="ctr"/>
            <a:r>
              <a:rPr lang="tr-TR"/>
              <a:t> Urfa, Düzce, Çanakkale, Kahramanmaraş, Tekirdağ, Van ve Çorum) </a:t>
            </a:r>
          </a:p>
          <a:p>
            <a:pPr algn="ctr"/>
            <a:r>
              <a:rPr lang="tr-TR" b="1" i="1"/>
              <a:t>kurulmuştur.</a:t>
            </a:r>
            <a:r>
              <a:rPr lang="tr-TR"/>
              <a:t> </a:t>
            </a:r>
          </a:p>
        </p:txBody>
      </p:sp>
      <p:sp>
        <p:nvSpPr>
          <p:cNvPr id="83976" name="Rectangle 8"/>
          <p:cNvSpPr>
            <a:spLocks noChangeArrowheads="1"/>
          </p:cNvSpPr>
          <p:nvPr/>
        </p:nvSpPr>
        <p:spPr bwMode="auto">
          <a:xfrm>
            <a:off x="0" y="2286000"/>
            <a:ext cx="9144000" cy="0"/>
          </a:xfrm>
          <a:prstGeom prst="rect">
            <a:avLst/>
          </a:prstGeom>
          <a:noFill/>
          <a:ln w="9525">
            <a:noFill/>
            <a:miter lim="800000"/>
            <a:headEnd/>
            <a:tailEnd/>
          </a:ln>
          <a:effectLst/>
        </p:spPr>
        <p:txBody>
          <a:bodyPr wrap="none" anchor="ctr">
            <a:spAutoFit/>
          </a:bodyPr>
          <a:lstStyle/>
          <a:p>
            <a:endParaRPr lang="tr-TR"/>
          </a:p>
        </p:txBody>
      </p:sp>
      <p:graphicFrame>
        <p:nvGraphicFramePr>
          <p:cNvPr id="83975" name="Object 7"/>
          <p:cNvGraphicFramePr>
            <a:graphicFrameLocks noChangeAspect="1"/>
          </p:cNvGraphicFramePr>
          <p:nvPr/>
        </p:nvGraphicFramePr>
        <p:xfrm>
          <a:off x="971550" y="3284538"/>
          <a:ext cx="7200900" cy="2916237"/>
        </p:xfrm>
        <a:graphic>
          <a:graphicData uri="http://schemas.openxmlformats.org/presentationml/2006/ole">
            <p:oleObj spid="_x0000_s83975" name="Chart" r:id="rId4" imgW="6105510" imgH="2276565" progId="Excel.Chart.8">
              <p:embed/>
            </p:oleObj>
          </a:graphicData>
        </a:graphic>
      </p:graphicFrame>
      <p:sp>
        <p:nvSpPr>
          <p:cNvPr id="83979" name="Rectangle 11"/>
          <p:cNvSpPr>
            <a:spLocks noChangeArrowheads="1"/>
          </p:cNvSpPr>
          <p:nvPr/>
        </p:nvSpPr>
        <p:spPr bwMode="auto">
          <a:xfrm>
            <a:off x="3203575" y="6375400"/>
            <a:ext cx="2736850" cy="366713"/>
          </a:xfrm>
          <a:prstGeom prst="rect">
            <a:avLst/>
          </a:prstGeom>
          <a:noFill/>
          <a:ln w="9525">
            <a:noFill/>
            <a:miter lim="800000"/>
            <a:headEnd/>
            <a:tailEnd/>
          </a:ln>
          <a:effectLst/>
        </p:spPr>
        <p:txBody>
          <a:bodyPr wrap="none">
            <a:spAutoFit/>
          </a:bodyPr>
          <a:lstStyle/>
          <a:p>
            <a:r>
              <a:rPr lang="tr-TR"/>
              <a:t>http://sagm.sanayi.gov.tr/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p:cNvSpPr>
            <a:spLocks noGrp="1"/>
          </p:cNvSpPr>
          <p:nvPr>
            <p:ph type="title" idx="4294967295"/>
          </p:nvPr>
        </p:nvSpPr>
        <p:spPr/>
        <p:txBody>
          <a:bodyPr/>
          <a:lstStyle/>
          <a:p>
            <a:pPr eaLnBrk="1" hangingPunct="1">
              <a:defRPr/>
            </a:pPr>
            <a:r>
              <a:rPr lang="tr-TR" sz="2800" b="1" smtClean="0">
                <a:solidFill>
                  <a:srgbClr val="0033CC"/>
                </a:solidFill>
                <a:effectLst>
                  <a:outerShdw blurRad="38100" dist="38100" dir="2700000" algn="tl">
                    <a:srgbClr val="000000"/>
                  </a:outerShdw>
                </a:effectLst>
              </a:rPr>
              <a:t>Teknoloji Geliştirme Bölgeleri</a:t>
            </a:r>
          </a:p>
        </p:txBody>
      </p:sp>
      <p:pic>
        <p:nvPicPr>
          <p:cNvPr id="86019" name="Picture 2"/>
          <p:cNvPicPr>
            <a:picLocks noChangeAspect="1" noChangeArrowheads="1"/>
          </p:cNvPicPr>
          <p:nvPr/>
        </p:nvPicPr>
        <p:blipFill>
          <a:blip r:embed="rId3"/>
          <a:srcRect b="18867"/>
          <a:stretch>
            <a:fillRect/>
          </a:stretch>
        </p:blipFill>
        <p:spPr bwMode="auto">
          <a:xfrm>
            <a:off x="7731125" y="188913"/>
            <a:ext cx="1233488" cy="765175"/>
          </a:xfrm>
          <a:prstGeom prst="rect">
            <a:avLst/>
          </a:prstGeom>
          <a:noFill/>
          <a:ln w="9525">
            <a:noFill/>
            <a:miter lim="800000"/>
            <a:headEnd/>
            <a:tailEnd/>
          </a:ln>
        </p:spPr>
      </p:pic>
      <p:sp>
        <p:nvSpPr>
          <p:cNvPr id="86021" name="Rectangle 5"/>
          <p:cNvSpPr>
            <a:spLocks noChangeArrowheads="1"/>
          </p:cNvSpPr>
          <p:nvPr/>
        </p:nvSpPr>
        <p:spPr bwMode="auto">
          <a:xfrm>
            <a:off x="0" y="2286000"/>
            <a:ext cx="9144000" cy="0"/>
          </a:xfrm>
          <a:prstGeom prst="rect">
            <a:avLst/>
          </a:prstGeom>
          <a:noFill/>
          <a:ln w="9525">
            <a:noFill/>
            <a:miter lim="800000"/>
            <a:headEnd/>
            <a:tailEnd/>
          </a:ln>
          <a:effectLst/>
        </p:spPr>
        <p:txBody>
          <a:bodyPr wrap="none" anchor="ctr">
            <a:spAutoFit/>
          </a:bodyPr>
          <a:lstStyle/>
          <a:p>
            <a:endParaRPr lang="tr-TR"/>
          </a:p>
        </p:txBody>
      </p:sp>
      <p:sp>
        <p:nvSpPr>
          <p:cNvPr id="86024" name="Rectangle 8"/>
          <p:cNvSpPr>
            <a:spLocks noChangeArrowheads="1"/>
          </p:cNvSpPr>
          <p:nvPr/>
        </p:nvSpPr>
        <p:spPr bwMode="auto">
          <a:xfrm>
            <a:off x="0" y="1966913"/>
            <a:ext cx="9144000" cy="0"/>
          </a:xfrm>
          <a:prstGeom prst="rect">
            <a:avLst/>
          </a:prstGeom>
          <a:noFill/>
          <a:ln w="9525">
            <a:noFill/>
            <a:miter lim="800000"/>
            <a:headEnd/>
            <a:tailEnd/>
          </a:ln>
          <a:effectLst/>
        </p:spPr>
        <p:txBody>
          <a:bodyPr wrap="none" anchor="ctr">
            <a:spAutoFit/>
          </a:bodyPr>
          <a:lstStyle/>
          <a:p>
            <a:endParaRPr lang="tr-TR"/>
          </a:p>
        </p:txBody>
      </p:sp>
      <p:graphicFrame>
        <p:nvGraphicFramePr>
          <p:cNvPr id="86023" name="Object 7"/>
          <p:cNvGraphicFramePr>
            <a:graphicFrameLocks noChangeAspect="1"/>
          </p:cNvGraphicFramePr>
          <p:nvPr/>
        </p:nvGraphicFramePr>
        <p:xfrm>
          <a:off x="684213" y="2349500"/>
          <a:ext cx="7848600" cy="3759200"/>
        </p:xfrm>
        <a:graphic>
          <a:graphicData uri="http://schemas.openxmlformats.org/presentationml/2006/ole">
            <p:oleObj spid="_x0000_s86023" name="Chart" r:id="rId4" imgW="6105510" imgH="2924085" progId="Excel.Chart.8">
              <p:embed/>
            </p:oleObj>
          </a:graphicData>
        </a:graphic>
      </p:graphicFrame>
      <p:sp>
        <p:nvSpPr>
          <p:cNvPr id="86025" name="Rectangle 9"/>
          <p:cNvSpPr>
            <a:spLocks noChangeArrowheads="1"/>
          </p:cNvSpPr>
          <p:nvPr/>
        </p:nvSpPr>
        <p:spPr bwMode="auto">
          <a:xfrm>
            <a:off x="1692275" y="1628775"/>
            <a:ext cx="6369050" cy="641350"/>
          </a:xfrm>
          <a:prstGeom prst="rect">
            <a:avLst/>
          </a:prstGeom>
          <a:noFill/>
          <a:ln w="9525">
            <a:noFill/>
            <a:miter lim="800000"/>
            <a:headEnd/>
            <a:tailEnd/>
          </a:ln>
          <a:effectLst/>
        </p:spPr>
        <p:txBody>
          <a:bodyPr wrap="none" anchor="ctr">
            <a:spAutoFit/>
          </a:bodyPr>
          <a:lstStyle/>
          <a:p>
            <a:pPr algn="ctr"/>
            <a:r>
              <a:rPr lang="tr-TR" i="1"/>
              <a:t>2001-2012 Yılları Arasında Teknoloji Geliştirme Bölgelerinde </a:t>
            </a:r>
          </a:p>
          <a:p>
            <a:pPr algn="ctr"/>
            <a:r>
              <a:rPr lang="tr-TR" i="1"/>
              <a:t>Yer alan Toplam Firma Sayısı</a:t>
            </a:r>
            <a:r>
              <a:rPr lang="tr-TR"/>
              <a:t> </a:t>
            </a:r>
          </a:p>
        </p:txBody>
      </p:sp>
      <p:sp>
        <p:nvSpPr>
          <p:cNvPr id="86026" name="Rectangle 10"/>
          <p:cNvSpPr>
            <a:spLocks noChangeArrowheads="1"/>
          </p:cNvSpPr>
          <p:nvPr/>
        </p:nvSpPr>
        <p:spPr bwMode="auto">
          <a:xfrm>
            <a:off x="3132138" y="6375400"/>
            <a:ext cx="2736850" cy="366713"/>
          </a:xfrm>
          <a:prstGeom prst="rect">
            <a:avLst/>
          </a:prstGeom>
          <a:noFill/>
          <a:ln w="9525">
            <a:noFill/>
            <a:miter lim="800000"/>
            <a:headEnd/>
            <a:tailEnd/>
          </a:ln>
          <a:effectLst/>
        </p:spPr>
        <p:txBody>
          <a:bodyPr wrap="none">
            <a:spAutoFit/>
          </a:bodyPr>
          <a:lstStyle/>
          <a:p>
            <a:r>
              <a:rPr lang="tr-TR"/>
              <a:t>http://sagm.sanayi.gov.tr/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p:cNvSpPr>
            <a:spLocks noGrp="1"/>
          </p:cNvSpPr>
          <p:nvPr>
            <p:ph type="title" idx="4294967295"/>
          </p:nvPr>
        </p:nvSpPr>
        <p:spPr/>
        <p:txBody>
          <a:bodyPr/>
          <a:lstStyle/>
          <a:p>
            <a:pPr eaLnBrk="1" hangingPunct="1">
              <a:defRPr/>
            </a:pPr>
            <a:r>
              <a:rPr lang="tr-TR" sz="2800" b="1" smtClean="0">
                <a:solidFill>
                  <a:srgbClr val="0033CC"/>
                </a:solidFill>
                <a:effectLst>
                  <a:outerShdw blurRad="38100" dist="38100" dir="2700000" algn="tl">
                    <a:srgbClr val="000000"/>
                  </a:outerShdw>
                </a:effectLst>
              </a:rPr>
              <a:t>Teknoloji Geliştirme Bölgeleri</a:t>
            </a:r>
          </a:p>
        </p:txBody>
      </p:sp>
      <p:pic>
        <p:nvPicPr>
          <p:cNvPr id="87043" name="Picture 2"/>
          <p:cNvPicPr>
            <a:picLocks noChangeAspect="1" noChangeArrowheads="1"/>
          </p:cNvPicPr>
          <p:nvPr/>
        </p:nvPicPr>
        <p:blipFill>
          <a:blip r:embed="rId3"/>
          <a:srcRect b="18867"/>
          <a:stretch>
            <a:fillRect/>
          </a:stretch>
        </p:blipFill>
        <p:spPr bwMode="auto">
          <a:xfrm>
            <a:off x="7731125" y="188913"/>
            <a:ext cx="1233488" cy="765175"/>
          </a:xfrm>
          <a:prstGeom prst="rect">
            <a:avLst/>
          </a:prstGeom>
          <a:noFill/>
          <a:ln w="9525">
            <a:noFill/>
            <a:miter lim="800000"/>
            <a:headEnd/>
            <a:tailEnd/>
          </a:ln>
        </p:spPr>
      </p:pic>
      <p:sp>
        <p:nvSpPr>
          <p:cNvPr id="87044" name="Rectangle 4"/>
          <p:cNvSpPr>
            <a:spLocks noChangeArrowheads="1"/>
          </p:cNvSpPr>
          <p:nvPr/>
        </p:nvSpPr>
        <p:spPr bwMode="auto">
          <a:xfrm>
            <a:off x="0" y="2286000"/>
            <a:ext cx="9144000" cy="0"/>
          </a:xfrm>
          <a:prstGeom prst="rect">
            <a:avLst/>
          </a:prstGeom>
          <a:noFill/>
          <a:ln w="9525">
            <a:noFill/>
            <a:miter lim="800000"/>
            <a:headEnd/>
            <a:tailEnd/>
          </a:ln>
          <a:effectLst/>
        </p:spPr>
        <p:txBody>
          <a:bodyPr wrap="none" anchor="ctr">
            <a:spAutoFit/>
          </a:bodyPr>
          <a:lstStyle/>
          <a:p>
            <a:endParaRPr lang="tr-TR"/>
          </a:p>
        </p:txBody>
      </p:sp>
      <p:sp>
        <p:nvSpPr>
          <p:cNvPr id="87045" name="Rectangle 5"/>
          <p:cNvSpPr>
            <a:spLocks noChangeArrowheads="1"/>
          </p:cNvSpPr>
          <p:nvPr/>
        </p:nvSpPr>
        <p:spPr bwMode="auto">
          <a:xfrm>
            <a:off x="0" y="1966913"/>
            <a:ext cx="9144000" cy="0"/>
          </a:xfrm>
          <a:prstGeom prst="rect">
            <a:avLst/>
          </a:prstGeom>
          <a:noFill/>
          <a:ln w="9525">
            <a:noFill/>
            <a:miter lim="800000"/>
            <a:headEnd/>
            <a:tailEnd/>
          </a:ln>
          <a:effectLst/>
        </p:spPr>
        <p:txBody>
          <a:bodyPr wrap="none" anchor="ctr">
            <a:spAutoFit/>
          </a:bodyPr>
          <a:lstStyle/>
          <a:p>
            <a:endParaRPr lang="tr-TR"/>
          </a:p>
        </p:txBody>
      </p:sp>
      <p:sp>
        <p:nvSpPr>
          <p:cNvPr id="87049" name="Rectangle 9"/>
          <p:cNvSpPr>
            <a:spLocks noChangeArrowheads="1"/>
          </p:cNvSpPr>
          <p:nvPr/>
        </p:nvSpPr>
        <p:spPr bwMode="auto">
          <a:xfrm>
            <a:off x="0" y="2209800"/>
            <a:ext cx="9144000" cy="0"/>
          </a:xfrm>
          <a:prstGeom prst="rect">
            <a:avLst/>
          </a:prstGeom>
          <a:noFill/>
          <a:ln w="9525">
            <a:noFill/>
            <a:miter lim="800000"/>
            <a:headEnd/>
            <a:tailEnd/>
          </a:ln>
          <a:effectLst/>
        </p:spPr>
        <p:txBody>
          <a:bodyPr wrap="none" anchor="ctr">
            <a:spAutoFit/>
          </a:bodyPr>
          <a:lstStyle/>
          <a:p>
            <a:endParaRPr lang="tr-TR"/>
          </a:p>
        </p:txBody>
      </p:sp>
      <p:graphicFrame>
        <p:nvGraphicFramePr>
          <p:cNvPr id="87048" name="Object 8"/>
          <p:cNvGraphicFramePr>
            <a:graphicFrameLocks noChangeAspect="1"/>
          </p:cNvGraphicFramePr>
          <p:nvPr/>
        </p:nvGraphicFramePr>
        <p:xfrm>
          <a:off x="1404938" y="3429000"/>
          <a:ext cx="6335712" cy="2928938"/>
        </p:xfrm>
        <a:graphic>
          <a:graphicData uri="http://schemas.openxmlformats.org/presentationml/2006/ole">
            <p:oleObj spid="_x0000_s87048" name="Chart" r:id="rId4" imgW="6105510" imgH="2438310" progId="Excel.Chart.8">
              <p:embed/>
            </p:oleObj>
          </a:graphicData>
        </a:graphic>
      </p:graphicFrame>
      <p:sp>
        <p:nvSpPr>
          <p:cNvPr id="87050" name="Rectangle 10"/>
          <p:cNvSpPr>
            <a:spLocks noChangeArrowheads="1"/>
          </p:cNvSpPr>
          <p:nvPr/>
        </p:nvSpPr>
        <p:spPr bwMode="auto">
          <a:xfrm>
            <a:off x="250825" y="1557338"/>
            <a:ext cx="8496300" cy="1465262"/>
          </a:xfrm>
          <a:prstGeom prst="rect">
            <a:avLst/>
          </a:prstGeom>
          <a:noFill/>
          <a:ln w="9525">
            <a:noFill/>
            <a:miter lim="800000"/>
            <a:headEnd/>
            <a:tailEnd/>
          </a:ln>
          <a:effectLst/>
        </p:spPr>
        <p:txBody>
          <a:bodyPr anchor="ctr">
            <a:spAutoFit/>
          </a:bodyPr>
          <a:lstStyle/>
          <a:p>
            <a:pPr algn="ctr">
              <a:buClr>
                <a:srgbClr val="FF0000"/>
              </a:buClr>
              <a:buFont typeface="Wingdings" pitchFamily="2" charset="2"/>
              <a:buChar char="q"/>
            </a:pPr>
            <a:r>
              <a:rPr lang="tr-TR"/>
              <a:t> Teknoloji Geliştirme Bölgelerinde ağırlıklı olarak sırasıyla; </a:t>
            </a:r>
          </a:p>
          <a:p>
            <a:pPr algn="ctr"/>
            <a:r>
              <a:rPr lang="tr-TR" i="1"/>
              <a:t>Yazılım, Bilişim, Elektronik, </a:t>
            </a:r>
            <a:r>
              <a:rPr lang="tr-TR" b="1" i="1"/>
              <a:t>İleri Malzeme Teknolojileri</a:t>
            </a:r>
            <a:r>
              <a:rPr lang="tr-TR"/>
              <a:t> başta olmak üzere;</a:t>
            </a:r>
          </a:p>
          <a:p>
            <a:pPr algn="ctr"/>
            <a:r>
              <a:rPr lang="tr-TR"/>
              <a:t> </a:t>
            </a:r>
            <a:r>
              <a:rPr lang="tr-TR" i="1"/>
              <a:t>Tasarım, Nanoteknoloji, Biyoteknoloji, Otomotiv, Tıp Teknolojileri ve Yenilenebilir Enerji </a:t>
            </a:r>
            <a:r>
              <a:rPr lang="tr-TR"/>
              <a:t> konularında çalışan yenilikçi firmalar.</a:t>
            </a:r>
          </a:p>
          <a:p>
            <a:pPr algn="ctr"/>
            <a:r>
              <a:rPr lang="tr-TR"/>
              <a:t>Yürütülen toplam Ar-Ge proje sayısı </a:t>
            </a:r>
            <a:r>
              <a:rPr lang="tr-TR" b="1"/>
              <a:t>Temmuz 2012 sonu itibariyle 5.121</a:t>
            </a:r>
            <a:r>
              <a:rPr lang="tr-TR"/>
              <a:t>. </a:t>
            </a:r>
          </a:p>
        </p:txBody>
      </p:sp>
      <p:sp>
        <p:nvSpPr>
          <p:cNvPr id="87051" name="Rectangle 11"/>
          <p:cNvSpPr>
            <a:spLocks noChangeArrowheads="1"/>
          </p:cNvSpPr>
          <p:nvPr/>
        </p:nvSpPr>
        <p:spPr bwMode="auto">
          <a:xfrm>
            <a:off x="1331913" y="3068638"/>
            <a:ext cx="6048375" cy="366712"/>
          </a:xfrm>
          <a:prstGeom prst="rect">
            <a:avLst/>
          </a:prstGeom>
          <a:noFill/>
          <a:ln w="9525">
            <a:noFill/>
            <a:miter lim="800000"/>
            <a:headEnd/>
            <a:tailEnd/>
          </a:ln>
          <a:effectLst/>
        </p:spPr>
        <p:txBody>
          <a:bodyPr anchor="ctr">
            <a:spAutoFit/>
          </a:bodyPr>
          <a:lstStyle/>
          <a:p>
            <a:pPr algn="ctr">
              <a:buClr>
                <a:srgbClr val="FF0000"/>
              </a:buClr>
              <a:buFont typeface="Wingdings" pitchFamily="2" charset="2"/>
              <a:buChar char="q"/>
              <a:tabLst>
                <a:tab pos="457200" algn="l"/>
              </a:tabLst>
            </a:pPr>
            <a:r>
              <a:rPr lang="tr-TR"/>
              <a:t> Teknolojik ürün </a:t>
            </a:r>
            <a:r>
              <a:rPr lang="tr-TR" b="1"/>
              <a:t>ihracatı:599 milyon USD</a:t>
            </a:r>
            <a:r>
              <a:rPr lang="tr-TR"/>
              <a:t>. </a:t>
            </a:r>
          </a:p>
        </p:txBody>
      </p:sp>
      <p:sp>
        <p:nvSpPr>
          <p:cNvPr id="87052" name="Rectangle 12"/>
          <p:cNvSpPr>
            <a:spLocks noChangeArrowheads="1"/>
          </p:cNvSpPr>
          <p:nvPr/>
        </p:nvSpPr>
        <p:spPr bwMode="auto">
          <a:xfrm>
            <a:off x="3203575" y="6375400"/>
            <a:ext cx="2736850" cy="366713"/>
          </a:xfrm>
          <a:prstGeom prst="rect">
            <a:avLst/>
          </a:prstGeom>
          <a:noFill/>
          <a:ln w="9525">
            <a:noFill/>
            <a:miter lim="800000"/>
            <a:headEnd/>
            <a:tailEnd/>
          </a:ln>
          <a:effectLst/>
        </p:spPr>
        <p:txBody>
          <a:bodyPr wrap="none">
            <a:spAutoFit/>
          </a:bodyPr>
          <a:lstStyle/>
          <a:p>
            <a:r>
              <a:rPr lang="tr-TR"/>
              <a:t>http://sagm.sanayi.gov.tr/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SAM Yönetim</a:t>
            </a:r>
          </a:p>
        </p:txBody>
      </p:sp>
      <p:sp>
        <p:nvSpPr>
          <p:cNvPr id="26626" name="2 İçerik Yer Tutucusu"/>
          <p:cNvSpPr>
            <a:spLocks noGrp="1"/>
          </p:cNvSpPr>
          <p:nvPr>
            <p:ph sz="quarter" idx="1"/>
          </p:nvPr>
        </p:nvSpPr>
        <p:spPr>
          <a:xfrm>
            <a:off x="301625" y="1527175"/>
            <a:ext cx="8504238" cy="4572000"/>
          </a:xfrm>
        </p:spPr>
        <p:txBody>
          <a:bodyPr/>
          <a:lstStyle/>
          <a:p>
            <a:pPr eaLnBrk="1" hangingPunct="1"/>
            <a:r>
              <a:rPr lang="tr-TR" smtClean="0"/>
              <a:t>Sanayicilerin etkin olduğu yönetim anlayışı</a:t>
            </a:r>
          </a:p>
        </p:txBody>
      </p:sp>
      <p:graphicFrame>
        <p:nvGraphicFramePr>
          <p:cNvPr id="5" name="4 Diyagram"/>
          <p:cNvGraphicFramePr/>
          <p:nvPr/>
        </p:nvGraphicFramePr>
        <p:xfrm>
          <a:off x="467544" y="1397000"/>
          <a:ext cx="8424936"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yagram"/>
          <p:cNvGraphicFramePr/>
          <p:nvPr/>
        </p:nvGraphicFramePr>
        <p:xfrm>
          <a:off x="1979712" y="4077072"/>
          <a:ext cx="4848200" cy="203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6629" name="Picture 2"/>
          <p:cNvPicPr>
            <a:picLocks noChangeAspect="1" noChangeArrowheads="1"/>
          </p:cNvPicPr>
          <p:nvPr/>
        </p:nvPicPr>
        <p:blipFill>
          <a:blip r:embed="rId12"/>
          <a:srcRect b="18867"/>
          <a:stretch>
            <a:fillRect/>
          </a:stretch>
        </p:blipFill>
        <p:spPr bwMode="auto">
          <a:xfrm>
            <a:off x="7731125"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İnsan Kaynağı</a:t>
            </a:r>
          </a:p>
        </p:txBody>
      </p:sp>
      <p:graphicFrame>
        <p:nvGraphicFramePr>
          <p:cNvPr id="10" name="9 İçerik Yer Tutucusu"/>
          <p:cNvGraphicFramePr>
            <a:graphicFrameLocks noGrp="1"/>
          </p:cNvGraphicFramePr>
          <p:nvPr>
            <p:ph sz="quarter" idx="1"/>
          </p:nvPr>
        </p:nvGraphicFramePr>
        <p:xfrm>
          <a:off x="301625" y="1700808"/>
          <a:ext cx="455840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651" name="10 Grup"/>
          <p:cNvGrpSpPr>
            <a:grpSpLocks/>
          </p:cNvGrpSpPr>
          <p:nvPr/>
        </p:nvGrpSpPr>
        <p:grpSpPr bwMode="auto">
          <a:xfrm>
            <a:off x="5072063" y="2781300"/>
            <a:ext cx="1155700" cy="2160588"/>
            <a:chOff x="1" y="2918439"/>
            <a:chExt cx="1156394" cy="1651992"/>
          </a:xfrm>
        </p:grpSpPr>
        <p:sp>
          <p:nvSpPr>
            <p:cNvPr id="15" name="14 Köşeli Çift Ayraç"/>
            <p:cNvSpPr/>
            <p:nvPr/>
          </p:nvSpPr>
          <p:spPr>
            <a:xfrm rot="5400000">
              <a:off x="-247798" y="3166238"/>
              <a:ext cx="1651992" cy="115639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Köşeli Çift Ayraç 4"/>
            <p:cNvSpPr/>
            <p:nvPr/>
          </p:nvSpPr>
          <p:spPr>
            <a:xfrm>
              <a:off x="1" y="3496211"/>
              <a:ext cx="1156394" cy="496448"/>
            </a:xfrm>
            <a:prstGeom prst="rect">
              <a:avLst/>
            </a:prstGeom>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tr-TR" sz="1500" dirty="0"/>
                <a:t>İhtiyaç Esaslı Personel**</a:t>
              </a:r>
            </a:p>
          </p:txBody>
        </p:sp>
      </p:grpSp>
      <p:grpSp>
        <p:nvGrpSpPr>
          <p:cNvPr id="27652" name="11 Grup"/>
          <p:cNvGrpSpPr>
            <a:grpSpLocks/>
          </p:cNvGrpSpPr>
          <p:nvPr/>
        </p:nvGrpSpPr>
        <p:grpSpPr bwMode="auto">
          <a:xfrm>
            <a:off x="6227763" y="2781300"/>
            <a:ext cx="2736850" cy="1584325"/>
            <a:chOff x="1156394" y="2918440"/>
            <a:chExt cx="3402012" cy="1073794"/>
          </a:xfrm>
        </p:grpSpPr>
        <p:sp>
          <p:nvSpPr>
            <p:cNvPr id="13" name="12 Aynı Yanın Köşesi Yuvarlatılmış Dikdörtgen"/>
            <p:cNvSpPr/>
            <p:nvPr/>
          </p:nvSpPr>
          <p:spPr>
            <a:xfrm rot="5400000">
              <a:off x="2320502" y="1754331"/>
              <a:ext cx="1073794" cy="340201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Aynı Yanın Köşesi Yuvarlatılmış Dikdörtgen 6"/>
            <p:cNvSpPr/>
            <p:nvPr/>
          </p:nvSpPr>
          <p:spPr>
            <a:xfrm>
              <a:off x="1156394" y="2971162"/>
              <a:ext cx="3348732" cy="9683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2024" tIns="17145" rIns="17145" bIns="17145" spcCol="1270" anchor="ctr"/>
            <a:lstStyle/>
            <a:p>
              <a:pPr marL="228600" lvl="1" indent="-228600" defTabSz="1200150" fontAlgn="auto">
                <a:lnSpc>
                  <a:spcPct val="90000"/>
                </a:lnSpc>
                <a:spcAft>
                  <a:spcPct val="15000"/>
                </a:spcAft>
                <a:buFontTx/>
                <a:buChar char="••"/>
                <a:defRPr/>
              </a:pPr>
              <a:endParaRPr lang="tr-TR" sz="2700"/>
            </a:p>
            <a:p>
              <a:pPr marL="228600" lvl="1" indent="-228600" defTabSz="1200150" fontAlgn="auto">
                <a:lnSpc>
                  <a:spcPct val="90000"/>
                </a:lnSpc>
                <a:spcAft>
                  <a:spcPct val="15000"/>
                </a:spcAft>
                <a:buFontTx/>
                <a:buChar char="••"/>
                <a:defRPr/>
              </a:pPr>
              <a:endParaRPr lang="tr-TR" sz="2700"/>
            </a:p>
          </p:txBody>
        </p:sp>
      </p:grpSp>
      <p:sp>
        <p:nvSpPr>
          <p:cNvPr id="27653" name="16 Dikdörtgen"/>
          <p:cNvSpPr>
            <a:spLocks noChangeArrowheads="1"/>
          </p:cNvSpPr>
          <p:nvPr/>
        </p:nvSpPr>
        <p:spPr bwMode="auto">
          <a:xfrm>
            <a:off x="6300788" y="2828925"/>
            <a:ext cx="2159000" cy="1465263"/>
          </a:xfrm>
          <a:prstGeom prst="rect">
            <a:avLst/>
          </a:prstGeom>
          <a:noFill/>
          <a:ln w="9525">
            <a:noFill/>
            <a:miter lim="800000"/>
            <a:headEnd/>
            <a:tailEnd/>
          </a:ln>
        </p:spPr>
        <p:txBody>
          <a:bodyPr>
            <a:spAutoFit/>
          </a:bodyPr>
          <a:lstStyle/>
          <a:p>
            <a:r>
              <a:rPr lang="tr-TR">
                <a:latin typeface="Georgia" pitchFamily="18" charset="0"/>
              </a:rPr>
              <a:t>17 Öğretim Üyesi</a:t>
            </a:r>
          </a:p>
          <a:p>
            <a:r>
              <a:rPr lang="tr-TR">
                <a:latin typeface="Georgia" pitchFamily="18" charset="0"/>
              </a:rPr>
              <a:t>6 Araştırma Görevlisi</a:t>
            </a:r>
          </a:p>
          <a:p>
            <a:r>
              <a:rPr lang="tr-TR">
                <a:latin typeface="Georgia" pitchFamily="18" charset="0"/>
              </a:rPr>
              <a:t>3 Teknik Personel</a:t>
            </a:r>
          </a:p>
          <a:p>
            <a:r>
              <a:rPr lang="tr-TR">
                <a:latin typeface="Georgia" pitchFamily="18" charset="0"/>
              </a:rPr>
              <a:t>2 İdari Personel</a:t>
            </a:r>
          </a:p>
        </p:txBody>
      </p:sp>
      <p:pic>
        <p:nvPicPr>
          <p:cNvPr id="27654" name="Picture 2"/>
          <p:cNvPicPr>
            <a:picLocks noChangeAspect="1" noChangeArrowheads="1"/>
          </p:cNvPicPr>
          <p:nvPr/>
        </p:nvPicPr>
        <p:blipFill>
          <a:blip r:embed="rId7"/>
          <a:srcRect b="18867"/>
          <a:stretch>
            <a:fillRect/>
          </a:stretch>
        </p:blipFill>
        <p:spPr bwMode="auto">
          <a:xfrm>
            <a:off x="7740650" y="188913"/>
            <a:ext cx="1233488" cy="765175"/>
          </a:xfrm>
          <a:prstGeom prst="rect">
            <a:avLst/>
          </a:prstGeom>
          <a:noFill/>
          <a:ln w="9525">
            <a:noFill/>
            <a:miter lim="800000"/>
            <a:headEnd/>
            <a:tailEnd/>
          </a:ln>
        </p:spPr>
      </p:pic>
      <p:sp>
        <p:nvSpPr>
          <p:cNvPr id="27655" name="18 Metin kutusu"/>
          <p:cNvSpPr txBox="1">
            <a:spLocks noChangeArrowheads="1"/>
          </p:cNvSpPr>
          <p:nvPr/>
        </p:nvSpPr>
        <p:spPr bwMode="auto">
          <a:xfrm>
            <a:off x="5435600" y="5445125"/>
            <a:ext cx="3600450" cy="942975"/>
          </a:xfrm>
          <a:prstGeom prst="rect">
            <a:avLst/>
          </a:prstGeom>
          <a:noFill/>
          <a:ln w="9525">
            <a:noFill/>
            <a:miter lim="800000"/>
            <a:headEnd/>
            <a:tailEnd/>
          </a:ln>
        </p:spPr>
        <p:txBody>
          <a:bodyPr>
            <a:spAutoFit/>
          </a:bodyPr>
          <a:lstStyle/>
          <a:p>
            <a:r>
              <a:rPr lang="tr-TR" sz="1400">
                <a:latin typeface="Georgia" pitchFamily="18" charset="0"/>
              </a:rPr>
              <a:t>**A.Ü. Malzeme Bilimi ve Mühendisliği Bölümü ve diğer üniversitelerin ilgili bölümlerinin akademik kadrosundan yararlanılmaktadır.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Faaliyet Alanları</a:t>
            </a:r>
          </a:p>
        </p:txBody>
      </p:sp>
      <p:graphicFrame>
        <p:nvGraphicFramePr>
          <p:cNvPr id="4" name="3 İçerik Yer Tutucusu"/>
          <p:cNvGraphicFramePr>
            <a:graphicFrameLocks noGrp="1"/>
          </p:cNvGraphicFramePr>
          <p:nvPr>
            <p:ph sz="quarter" idx="1"/>
          </p:nvPr>
        </p:nvGraphicFramePr>
        <p:xfrm>
          <a:off x="611560" y="1700808"/>
          <a:ext cx="8158807" cy="4350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5" name="Picture 2"/>
          <p:cNvPicPr>
            <a:picLocks noChangeAspect="1" noChangeArrowheads="1"/>
          </p:cNvPicPr>
          <p:nvPr/>
        </p:nvPicPr>
        <p:blipFill>
          <a:blip r:embed="rId7"/>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Faaliyet Alanları</a:t>
            </a:r>
          </a:p>
        </p:txBody>
      </p:sp>
      <p:sp>
        <p:nvSpPr>
          <p:cNvPr id="29698" name="Rectangle 3"/>
          <p:cNvSpPr>
            <a:spLocks noGrp="1"/>
          </p:cNvSpPr>
          <p:nvPr>
            <p:ph type="body" idx="4294967295"/>
          </p:nvPr>
        </p:nvSpPr>
        <p:spPr>
          <a:xfrm>
            <a:off x="250825" y="1628775"/>
            <a:ext cx="8534400" cy="4968875"/>
          </a:xfrm>
        </p:spPr>
        <p:txBody>
          <a:bodyPr/>
          <a:lstStyle/>
          <a:p>
            <a:pPr algn="ctr" eaLnBrk="1" hangingPunct="1">
              <a:lnSpc>
                <a:spcPct val="80000"/>
              </a:lnSpc>
              <a:buFont typeface="Wingdings 2" pitchFamily="18" charset="2"/>
              <a:buNone/>
            </a:pPr>
            <a:r>
              <a:rPr lang="tr-TR" sz="1600" smtClean="0"/>
              <a:t>    </a:t>
            </a:r>
            <a:r>
              <a:rPr lang="tr-TR" sz="2000" b="1" smtClean="0">
                <a:solidFill>
                  <a:srgbClr val="FF0000"/>
                </a:solidFill>
                <a:cs typeface="Times New Roman" pitchFamily="18" charset="0"/>
              </a:rPr>
              <a:t>Teknik Kurul Toplantıları:</a:t>
            </a:r>
          </a:p>
          <a:p>
            <a:pPr algn="ctr" eaLnBrk="1" hangingPunct="1">
              <a:lnSpc>
                <a:spcPct val="80000"/>
              </a:lnSpc>
              <a:buFont typeface="Wingdings 2" pitchFamily="18" charset="2"/>
              <a:buNone/>
            </a:pPr>
            <a:endParaRPr lang="tr-TR" sz="2000" smtClean="0">
              <a:solidFill>
                <a:srgbClr val="FF0000"/>
              </a:solidFill>
            </a:endParaRPr>
          </a:p>
          <a:p>
            <a:pPr algn="just" eaLnBrk="1" hangingPunct="1">
              <a:lnSpc>
                <a:spcPct val="90000"/>
              </a:lnSpc>
              <a:spcBef>
                <a:spcPct val="0"/>
              </a:spcBef>
              <a:buFont typeface="Wingdings 2" pitchFamily="18" charset="2"/>
              <a:buNone/>
            </a:pPr>
            <a:r>
              <a:rPr lang="tr-TR" sz="2000" smtClean="0"/>
              <a:t>	 Avrupa'da ve dünyada büyük üreticilerden olan Türk seramik sektörünün, artan rekabet ortamında araştırma, teknoloji  geliştirme ve inovasyon ihtiyacı da artmaktadır. Bu ihtiyaçlar paralelinde gelişen teknolojiler, sektörün ihtiyaçları ve öncelikleri doğrultusunda SAM bünyesinde farklı bir çok konuda proje yürütülmektedir. Bütün bu projeler sektör ile etkin etkileşim sonucu belirlenmektedir. Bu amaçla </a:t>
            </a:r>
            <a:r>
              <a:rPr lang="tr-TR" sz="2000" b="1" u="sng" smtClean="0"/>
              <a:t>Kaplama Malzemeleri</a:t>
            </a:r>
            <a:r>
              <a:rPr lang="tr-TR" sz="2000" u="sng" smtClean="0"/>
              <a:t>, </a:t>
            </a:r>
            <a:r>
              <a:rPr lang="tr-TR" sz="2000" b="1" u="sng" smtClean="0"/>
              <a:t>Sağlık Gereçleri </a:t>
            </a:r>
            <a:r>
              <a:rPr lang="tr-TR" sz="2000" u="sng" smtClean="0"/>
              <a:t>ve </a:t>
            </a:r>
            <a:r>
              <a:rPr lang="tr-TR" sz="2000" b="1" u="sng" smtClean="0"/>
              <a:t>Refrakter Malzemeler</a:t>
            </a:r>
            <a:r>
              <a:rPr lang="tr-TR" sz="2000" b="1" smtClean="0"/>
              <a:t> </a:t>
            </a:r>
            <a:r>
              <a:rPr lang="tr-TR" sz="2000" i="1" smtClean="0"/>
              <a:t>(yeni)</a:t>
            </a:r>
            <a:r>
              <a:rPr lang="tr-TR" sz="2000" b="1" smtClean="0"/>
              <a:t> </a:t>
            </a:r>
            <a:r>
              <a:rPr lang="tr-TR" sz="2000" smtClean="0"/>
              <a:t>olmak üzere 3 farklı grupta üç aylık periyodlarda teknik kurullar düzenlenmektedir. Bu kurullara işbirliği firmalarının teknoloji veya ar-ge yöneticileri katılmaktadır. </a:t>
            </a:r>
          </a:p>
          <a:p>
            <a:pPr algn="just" eaLnBrk="1" hangingPunct="1">
              <a:lnSpc>
                <a:spcPct val="90000"/>
              </a:lnSpc>
              <a:spcBef>
                <a:spcPct val="0"/>
              </a:spcBef>
              <a:buFont typeface="Wingdings 2" pitchFamily="18" charset="2"/>
              <a:buNone/>
            </a:pPr>
            <a:r>
              <a:rPr lang="tr-TR" sz="2000" smtClean="0"/>
              <a:t>	</a:t>
            </a:r>
          </a:p>
          <a:p>
            <a:pPr algn="ctr" eaLnBrk="1" hangingPunct="1">
              <a:lnSpc>
                <a:spcPct val="90000"/>
              </a:lnSpc>
              <a:spcBef>
                <a:spcPct val="0"/>
              </a:spcBef>
              <a:buFont typeface="Wingdings 2" pitchFamily="18" charset="2"/>
              <a:buNone/>
            </a:pPr>
            <a:r>
              <a:rPr lang="tr-TR" sz="2000" b="1" smtClean="0">
                <a:solidFill>
                  <a:srgbClr val="FF0000"/>
                </a:solidFill>
              </a:rPr>
              <a:t>	Yürütülen Projeler:</a:t>
            </a:r>
          </a:p>
          <a:p>
            <a:pPr algn="just" eaLnBrk="1" hangingPunct="1">
              <a:lnSpc>
                <a:spcPct val="90000"/>
              </a:lnSpc>
              <a:spcBef>
                <a:spcPct val="0"/>
              </a:spcBef>
              <a:buFont typeface="Wingdings 2" pitchFamily="18" charset="2"/>
              <a:buNone/>
            </a:pPr>
            <a:r>
              <a:rPr lang="tr-TR" sz="2000" smtClean="0"/>
              <a:t>	</a:t>
            </a:r>
          </a:p>
          <a:p>
            <a:pPr algn="just" eaLnBrk="1" hangingPunct="1">
              <a:lnSpc>
                <a:spcPct val="90000"/>
              </a:lnSpc>
              <a:spcBef>
                <a:spcPct val="0"/>
              </a:spcBef>
              <a:buClr>
                <a:srgbClr val="FF0000"/>
              </a:buClr>
              <a:buFont typeface="Wingdings" pitchFamily="2" charset="2"/>
              <a:buChar char="Ø"/>
            </a:pPr>
            <a:r>
              <a:rPr lang="tr-TR" sz="2000" smtClean="0"/>
              <a:t>Ortak yarar</a:t>
            </a:r>
          </a:p>
          <a:p>
            <a:pPr algn="just" eaLnBrk="1" hangingPunct="1">
              <a:lnSpc>
                <a:spcPct val="90000"/>
              </a:lnSpc>
              <a:spcBef>
                <a:spcPct val="0"/>
              </a:spcBef>
              <a:buClr>
                <a:srgbClr val="FF0000"/>
              </a:buClr>
              <a:buFont typeface="Wingdings" pitchFamily="2" charset="2"/>
              <a:buChar char="Ø"/>
            </a:pPr>
            <a:r>
              <a:rPr lang="tr-TR" sz="2000" smtClean="0"/>
              <a:t>İkili</a:t>
            </a:r>
          </a:p>
          <a:p>
            <a:pPr algn="just" eaLnBrk="1" hangingPunct="1">
              <a:lnSpc>
                <a:spcPct val="80000"/>
              </a:lnSpc>
              <a:buFont typeface="Wingdings 2" pitchFamily="18" charset="2"/>
              <a:buNone/>
            </a:pPr>
            <a:endParaRPr lang="tr-TR" sz="2000" smtClean="0"/>
          </a:p>
        </p:txBody>
      </p:sp>
      <p:pic>
        <p:nvPicPr>
          <p:cNvPr id="29699"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Araştırma İmkanları</a:t>
            </a:r>
          </a:p>
        </p:txBody>
      </p:sp>
      <p:sp>
        <p:nvSpPr>
          <p:cNvPr id="30722" name="2 İçerik Yer Tutucusu"/>
          <p:cNvSpPr>
            <a:spLocks noGrp="1"/>
          </p:cNvSpPr>
          <p:nvPr>
            <p:ph sz="quarter" idx="1"/>
          </p:nvPr>
        </p:nvSpPr>
        <p:spPr>
          <a:xfrm>
            <a:off x="388938" y="1773238"/>
            <a:ext cx="8504237" cy="4464050"/>
          </a:xfrm>
        </p:spPr>
        <p:txBody>
          <a:bodyPr/>
          <a:lstStyle/>
          <a:p>
            <a:pPr eaLnBrk="1" hangingPunct="1">
              <a:lnSpc>
                <a:spcPct val="120000"/>
              </a:lnSpc>
              <a:spcBef>
                <a:spcPct val="0"/>
              </a:spcBef>
              <a:buClr>
                <a:srgbClr val="FF0000"/>
              </a:buClr>
              <a:buFont typeface="Wingdings" pitchFamily="2" charset="2"/>
              <a:buChar char="Ø"/>
            </a:pPr>
            <a:r>
              <a:rPr lang="tr-TR" sz="2800" smtClean="0"/>
              <a:t>Termal Analiz Laboratuvarı</a:t>
            </a:r>
          </a:p>
          <a:p>
            <a:pPr eaLnBrk="1" hangingPunct="1">
              <a:lnSpc>
                <a:spcPct val="120000"/>
              </a:lnSpc>
              <a:spcBef>
                <a:spcPct val="0"/>
              </a:spcBef>
              <a:buClr>
                <a:srgbClr val="FF0000"/>
              </a:buClr>
              <a:buFont typeface="Wingdings" pitchFamily="2" charset="2"/>
              <a:buChar char="Ø"/>
            </a:pPr>
            <a:r>
              <a:rPr lang="tr-TR" sz="2800" smtClean="0"/>
              <a:t>Elektron Mikroskobu ve Mikroanaliz Laboratuvarı</a:t>
            </a:r>
          </a:p>
          <a:p>
            <a:pPr eaLnBrk="1" hangingPunct="1">
              <a:lnSpc>
                <a:spcPct val="120000"/>
              </a:lnSpc>
              <a:spcBef>
                <a:spcPct val="0"/>
              </a:spcBef>
              <a:buClr>
                <a:srgbClr val="FF0000"/>
              </a:buClr>
              <a:buFont typeface="Wingdings" pitchFamily="2" charset="2"/>
              <a:buChar char="Ø"/>
            </a:pPr>
            <a:r>
              <a:rPr lang="tr-TR" sz="2800" smtClean="0"/>
              <a:t>X-Işınları Difraktometre Laboratuvarı</a:t>
            </a:r>
          </a:p>
          <a:p>
            <a:pPr eaLnBrk="1" hangingPunct="1">
              <a:lnSpc>
                <a:spcPct val="120000"/>
              </a:lnSpc>
              <a:spcBef>
                <a:spcPct val="0"/>
              </a:spcBef>
              <a:buClr>
                <a:srgbClr val="FF0000"/>
              </a:buClr>
              <a:buFont typeface="Wingdings" pitchFamily="2" charset="2"/>
              <a:buChar char="Ø"/>
            </a:pPr>
            <a:r>
              <a:rPr lang="tr-TR" sz="2800" smtClean="0"/>
              <a:t>Genel Karakterizasyon Laboratuvarı</a:t>
            </a:r>
          </a:p>
          <a:p>
            <a:pPr eaLnBrk="1" hangingPunct="1">
              <a:lnSpc>
                <a:spcPct val="120000"/>
              </a:lnSpc>
              <a:spcBef>
                <a:spcPct val="0"/>
              </a:spcBef>
              <a:buClr>
                <a:srgbClr val="FF0000"/>
              </a:buClr>
              <a:buFont typeface="Wingdings" pitchFamily="2" charset="2"/>
              <a:buChar char="Ø"/>
            </a:pPr>
            <a:r>
              <a:rPr lang="tr-TR" sz="2800" smtClean="0"/>
              <a:t>Proses Laboratuvarı</a:t>
            </a:r>
          </a:p>
          <a:p>
            <a:pPr eaLnBrk="1" hangingPunct="1">
              <a:lnSpc>
                <a:spcPct val="120000"/>
              </a:lnSpc>
              <a:spcBef>
                <a:spcPct val="0"/>
              </a:spcBef>
              <a:buClr>
                <a:srgbClr val="FF0000"/>
              </a:buClr>
              <a:buFont typeface="Wingdings" pitchFamily="2" charset="2"/>
              <a:buChar char="Ø"/>
            </a:pPr>
            <a:r>
              <a:rPr lang="tr-TR" sz="2800" smtClean="0"/>
              <a:t>Fırınlar Laboratuvarı</a:t>
            </a:r>
          </a:p>
          <a:p>
            <a:pPr eaLnBrk="1" hangingPunct="1">
              <a:lnSpc>
                <a:spcPct val="120000"/>
              </a:lnSpc>
              <a:spcBef>
                <a:spcPct val="0"/>
              </a:spcBef>
              <a:buClr>
                <a:srgbClr val="FF0000"/>
              </a:buClr>
              <a:buFont typeface="Wingdings" pitchFamily="2" charset="2"/>
              <a:buChar char="Ø"/>
            </a:pPr>
            <a:r>
              <a:rPr lang="tr-TR" sz="2800" smtClean="0"/>
              <a:t>Seramografi Laboratuvarı</a:t>
            </a:r>
          </a:p>
          <a:p>
            <a:pPr eaLnBrk="1" hangingPunct="1">
              <a:lnSpc>
                <a:spcPct val="120000"/>
              </a:lnSpc>
              <a:spcBef>
                <a:spcPct val="0"/>
              </a:spcBef>
              <a:buClr>
                <a:srgbClr val="FF0000"/>
              </a:buClr>
              <a:buFont typeface="Wingdings" pitchFamily="2" charset="2"/>
              <a:buChar char="Ø"/>
            </a:pPr>
            <a:r>
              <a:rPr lang="tr-TR" sz="2800" smtClean="0"/>
              <a:t>Standart Test Laboratuvarı</a:t>
            </a:r>
          </a:p>
        </p:txBody>
      </p:sp>
      <p:pic>
        <p:nvPicPr>
          <p:cNvPr id="30723" name="Picture 2"/>
          <p:cNvPicPr>
            <a:picLocks noChangeAspect="1" noChangeArrowheads="1"/>
          </p:cNvPicPr>
          <p:nvPr/>
        </p:nvPicPr>
        <p:blipFill>
          <a:blip r:embed="rId2"/>
          <a:srcRect b="18867"/>
          <a:stretch>
            <a:fillRect/>
          </a:stretch>
        </p:blipFill>
        <p:spPr bwMode="auto">
          <a:xfrm>
            <a:off x="7731125"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Standart Test Laboratuvarı</a:t>
            </a:r>
          </a:p>
        </p:txBody>
      </p:sp>
      <p:sp>
        <p:nvSpPr>
          <p:cNvPr id="31746" name="2 İçerik Yer Tutucusu"/>
          <p:cNvSpPr>
            <a:spLocks noGrp="1"/>
          </p:cNvSpPr>
          <p:nvPr>
            <p:ph sz="quarter" idx="1"/>
          </p:nvPr>
        </p:nvSpPr>
        <p:spPr>
          <a:xfrm>
            <a:off x="179388" y="2492375"/>
            <a:ext cx="4775200" cy="2628900"/>
          </a:xfrm>
        </p:spPr>
        <p:txBody>
          <a:bodyPr/>
          <a:lstStyle/>
          <a:p>
            <a:pPr algn="just" eaLnBrk="1" hangingPunct="1">
              <a:buFont typeface="Wingdings 2" pitchFamily="18" charset="2"/>
              <a:buNone/>
            </a:pPr>
            <a:r>
              <a:rPr lang="tr-TR" sz="2000" smtClean="0"/>
              <a:t>     SAM Standart Test Laboratuvarının TS EN ISO/IEC 17025 standardına göre akreditasyonu kapsamında TÜRKAK tarafından yapılan 2012 yılı gözetim denetimi 28.08.2012 tarihinde  başarı ile gerçekleştirilmiş olup,  akreditasyonun sürdürülmesine karar verilmiştir. </a:t>
            </a:r>
          </a:p>
          <a:p>
            <a:pPr algn="just" eaLnBrk="1" hangingPunct="1">
              <a:buFont typeface="Wingdings 2" pitchFamily="18" charset="2"/>
              <a:buNone/>
            </a:pPr>
            <a:endParaRPr lang="tr-TR" sz="2000" smtClean="0"/>
          </a:p>
        </p:txBody>
      </p:sp>
      <p:pic>
        <p:nvPicPr>
          <p:cNvPr id="31747" name="Picture 2"/>
          <p:cNvPicPr>
            <a:picLocks noChangeAspect="1" noChangeArrowheads="1"/>
          </p:cNvPicPr>
          <p:nvPr/>
        </p:nvPicPr>
        <p:blipFill>
          <a:blip r:embed="rId2"/>
          <a:srcRect b="18867"/>
          <a:stretch>
            <a:fillRect/>
          </a:stretch>
        </p:blipFill>
        <p:spPr bwMode="auto">
          <a:xfrm>
            <a:off x="7731125" y="188913"/>
            <a:ext cx="1233488" cy="765175"/>
          </a:xfrm>
          <a:prstGeom prst="rect">
            <a:avLst/>
          </a:prstGeom>
          <a:noFill/>
          <a:ln w="9525">
            <a:noFill/>
            <a:miter lim="800000"/>
            <a:headEnd/>
            <a:tailEnd/>
          </a:ln>
        </p:spPr>
      </p:pic>
      <p:pic>
        <p:nvPicPr>
          <p:cNvPr id="31748" name="Picture 2"/>
          <p:cNvPicPr>
            <a:picLocks noChangeAspect="1" noChangeArrowheads="1"/>
          </p:cNvPicPr>
          <p:nvPr/>
        </p:nvPicPr>
        <p:blipFill>
          <a:blip r:embed="rId3"/>
          <a:srcRect l="28418" t="10454" r="26547" b="6250"/>
          <a:stretch>
            <a:fillRect/>
          </a:stretch>
        </p:blipFill>
        <p:spPr bwMode="auto">
          <a:xfrm>
            <a:off x="5148263" y="1557338"/>
            <a:ext cx="3455987" cy="479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Kuruluş Gerekçesi</a:t>
            </a:r>
          </a:p>
        </p:txBody>
      </p:sp>
      <p:sp>
        <p:nvSpPr>
          <p:cNvPr id="15362" name="2 İçerik Yer Tutucusu"/>
          <p:cNvSpPr>
            <a:spLocks noGrp="1"/>
          </p:cNvSpPr>
          <p:nvPr>
            <p:ph sz="quarter" idx="1"/>
          </p:nvPr>
        </p:nvSpPr>
        <p:spPr>
          <a:xfrm>
            <a:off x="250825" y="1412875"/>
            <a:ext cx="8497888" cy="4968875"/>
          </a:xfrm>
        </p:spPr>
        <p:txBody>
          <a:bodyPr/>
          <a:lstStyle/>
          <a:p>
            <a:pPr eaLnBrk="1" hangingPunct="1"/>
            <a:endParaRPr lang="tr-TR" sz="2000" b="1" smtClean="0"/>
          </a:p>
          <a:p>
            <a:pPr eaLnBrk="1" hangingPunct="1">
              <a:buClr>
                <a:srgbClr val="FF0000"/>
              </a:buClr>
              <a:buSzTx/>
              <a:buFont typeface="Wingdings" pitchFamily="2" charset="2"/>
              <a:buChar char="q"/>
            </a:pPr>
            <a:r>
              <a:rPr lang="tr-TR" sz="2400" b="1" smtClean="0"/>
              <a:t> Türk seramik sektörünün, artan rekabet ortamında araştırma, teknoloji geliştirme ve inovasyon ihtiyacının artması.</a:t>
            </a:r>
          </a:p>
          <a:p>
            <a:pPr eaLnBrk="1" hangingPunct="1">
              <a:lnSpc>
                <a:spcPct val="75000"/>
              </a:lnSpc>
              <a:spcBef>
                <a:spcPct val="0"/>
              </a:spcBef>
            </a:pPr>
            <a:endParaRPr lang="tr-TR" sz="2400" smtClean="0"/>
          </a:p>
          <a:p>
            <a:pPr eaLnBrk="1" hangingPunct="1">
              <a:buClr>
                <a:srgbClr val="FF0000"/>
              </a:buClr>
              <a:buSzTx/>
              <a:buFont typeface="Wingdings" pitchFamily="2" charset="2"/>
              <a:buChar char="q"/>
            </a:pPr>
            <a:r>
              <a:rPr lang="tr-TR" sz="2400" b="1" smtClean="0"/>
              <a:t> Sektörel talep, yönlendirme ve sahip çıkma (istekli bir sanayi sektörü mevcudiyeti).</a:t>
            </a:r>
          </a:p>
          <a:p>
            <a:pPr eaLnBrk="1" hangingPunct="1">
              <a:lnSpc>
                <a:spcPct val="75000"/>
              </a:lnSpc>
              <a:spcBef>
                <a:spcPct val="0"/>
              </a:spcBef>
            </a:pPr>
            <a:endParaRPr lang="tr-TR" sz="2400" smtClean="0"/>
          </a:p>
          <a:p>
            <a:pPr eaLnBrk="1" hangingPunct="1">
              <a:buClr>
                <a:srgbClr val="FF0000"/>
              </a:buClr>
              <a:buSzTx/>
              <a:buFont typeface="Wingdings" pitchFamily="2" charset="2"/>
              <a:buChar char="q"/>
            </a:pPr>
            <a:r>
              <a:rPr lang="tr-TR" sz="2400" b="1" smtClean="0"/>
              <a:t> Anadolu Üniversitesi yönetiminin desteği ve ar-ge altyapısı.</a:t>
            </a:r>
          </a:p>
          <a:p>
            <a:pPr eaLnBrk="1" hangingPunct="1">
              <a:lnSpc>
                <a:spcPct val="75000"/>
              </a:lnSpc>
              <a:spcBef>
                <a:spcPct val="0"/>
              </a:spcBef>
            </a:pPr>
            <a:endParaRPr lang="tr-TR" sz="2400" smtClean="0"/>
          </a:p>
          <a:p>
            <a:pPr eaLnBrk="1" hangingPunct="1">
              <a:buClr>
                <a:srgbClr val="FF0000"/>
              </a:buClr>
              <a:buSzTx/>
              <a:buFont typeface="Wingdings" pitchFamily="2" charset="2"/>
              <a:buChar char="q"/>
            </a:pPr>
            <a:r>
              <a:rPr lang="tr-TR" sz="2400" b="1" smtClean="0"/>
              <a:t> Tübitak ÜSAMP (Üniversite-Sanayi Ortak Araştırma Merkezleri Programı).</a:t>
            </a:r>
            <a:endParaRPr lang="tr-TR" sz="2400" smtClean="0"/>
          </a:p>
        </p:txBody>
      </p:sp>
      <p:pic>
        <p:nvPicPr>
          <p:cNvPr id="15363" name="Picture 2"/>
          <p:cNvPicPr>
            <a:picLocks noChangeAspect="1" noChangeArrowheads="1"/>
          </p:cNvPicPr>
          <p:nvPr/>
        </p:nvPicPr>
        <p:blipFill>
          <a:blip r:embed="rId3"/>
          <a:srcRect b="18867"/>
          <a:stretch>
            <a:fillRect/>
          </a:stretch>
        </p:blipFill>
        <p:spPr bwMode="auto">
          <a:xfrm>
            <a:off x="7731125"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Standart Test Laboratuvarı</a:t>
            </a:r>
          </a:p>
        </p:txBody>
      </p:sp>
      <p:sp>
        <p:nvSpPr>
          <p:cNvPr id="32770" name="2 İçerik Yer Tutucusu"/>
          <p:cNvSpPr>
            <a:spLocks noGrp="1"/>
          </p:cNvSpPr>
          <p:nvPr>
            <p:ph sz="quarter" idx="1"/>
          </p:nvPr>
        </p:nvSpPr>
        <p:spPr>
          <a:xfrm>
            <a:off x="301625" y="1527175"/>
            <a:ext cx="8504238" cy="4572000"/>
          </a:xfrm>
        </p:spPr>
        <p:txBody>
          <a:bodyPr/>
          <a:lstStyle/>
          <a:p>
            <a:pPr eaLnBrk="1" hangingPunct="1">
              <a:buClr>
                <a:srgbClr val="FF0000"/>
              </a:buClr>
              <a:buFont typeface="Wingdings" pitchFamily="2" charset="2"/>
              <a:buChar char="q"/>
            </a:pPr>
            <a:r>
              <a:rPr lang="tr-TR" sz="2400" smtClean="0"/>
              <a:t> Akreditasyon kapsamına refrakter malzemelerin aşağıdaki </a:t>
            </a:r>
          </a:p>
          <a:p>
            <a:pPr eaLnBrk="1" hangingPunct="1">
              <a:buFont typeface="Wingdings 2" pitchFamily="18" charset="2"/>
              <a:buNone/>
            </a:pPr>
            <a:r>
              <a:rPr lang="tr-TR" sz="2400" smtClean="0"/>
              <a:t>nihai ürün testleri de ilave edilerek akreditasyon kapsamı </a:t>
            </a:r>
          </a:p>
          <a:p>
            <a:pPr eaLnBrk="1" hangingPunct="1">
              <a:buFont typeface="Wingdings 2" pitchFamily="18" charset="2"/>
              <a:buNone/>
            </a:pPr>
            <a:r>
              <a:rPr lang="tr-TR" sz="2400" smtClean="0"/>
              <a:t>genişletilmiştir:</a:t>
            </a:r>
          </a:p>
          <a:p>
            <a:pPr eaLnBrk="1" hangingPunct="1">
              <a:lnSpc>
                <a:spcPct val="75000"/>
              </a:lnSpc>
              <a:spcBef>
                <a:spcPct val="0"/>
              </a:spcBef>
              <a:buFont typeface="Wingdings 2" pitchFamily="18" charset="2"/>
              <a:buNone/>
            </a:pPr>
            <a:endParaRPr lang="tr-TR" sz="2800" smtClean="0"/>
          </a:p>
          <a:p>
            <a:pPr eaLnBrk="1" hangingPunct="1">
              <a:buFont typeface="Wingdings 2" pitchFamily="18" charset="2"/>
              <a:buNone/>
            </a:pPr>
            <a:r>
              <a:rPr lang="tr-TR" sz="2000" smtClean="0"/>
              <a:t>1- ASTM C 357 GRANÜL HALİNDEKİ REFRAKTER MALZEMELERİN </a:t>
            </a:r>
          </a:p>
          <a:p>
            <a:pPr eaLnBrk="1" hangingPunct="1">
              <a:buFont typeface="Wingdings 2" pitchFamily="18" charset="2"/>
              <a:buNone/>
            </a:pPr>
            <a:r>
              <a:rPr lang="tr-TR" sz="2000" smtClean="0"/>
              <a:t>BULK YOĞUNLUĞUNUN  TAYİNİ </a:t>
            </a:r>
            <a:br>
              <a:rPr lang="tr-TR" sz="2000" smtClean="0"/>
            </a:br>
            <a:endParaRPr lang="tr-TR" sz="2000" smtClean="0"/>
          </a:p>
          <a:p>
            <a:pPr eaLnBrk="1" hangingPunct="1">
              <a:buFont typeface="Wingdings 2" pitchFamily="18" charset="2"/>
              <a:buNone/>
            </a:pPr>
            <a:r>
              <a:rPr lang="tr-TR" sz="2000" smtClean="0"/>
              <a:t>2- ASTM C 830 GÖRÜNEN POROZİTE, GÖRÜNEN SPESİFİK </a:t>
            </a:r>
          </a:p>
          <a:p>
            <a:pPr eaLnBrk="1" hangingPunct="1">
              <a:buFont typeface="Wingdings 2" pitchFamily="18" charset="2"/>
              <a:buNone/>
            </a:pPr>
            <a:r>
              <a:rPr lang="tr-TR" sz="2000" smtClean="0"/>
              <a:t>YOĞUNLUK, VE REFRAKTER MALZEMELERİN VAKUM METODU İLE </a:t>
            </a:r>
          </a:p>
          <a:p>
            <a:pPr eaLnBrk="1" hangingPunct="1">
              <a:buFont typeface="Wingdings 2" pitchFamily="18" charset="2"/>
              <a:buNone/>
            </a:pPr>
            <a:r>
              <a:rPr lang="tr-TR" sz="2000" smtClean="0"/>
              <a:t>BULK YOĞUNLUĞUNUN  TAYİNİ.</a:t>
            </a:r>
          </a:p>
          <a:p>
            <a:pPr eaLnBrk="1" hangingPunct="1">
              <a:buFont typeface="Wingdings 2" pitchFamily="18" charset="2"/>
              <a:buNone/>
            </a:pPr>
            <a:endParaRPr lang="tr-TR" sz="2000" smtClean="0"/>
          </a:p>
          <a:p>
            <a:pPr eaLnBrk="1" hangingPunct="1">
              <a:buFont typeface="Wingdings 2" pitchFamily="18" charset="2"/>
              <a:buNone/>
            </a:pPr>
            <a:r>
              <a:rPr lang="tr-TR" sz="2000" smtClean="0"/>
              <a:t>3- SOĞUKTA BASMA MUKAVEMETİ?</a:t>
            </a:r>
          </a:p>
          <a:p>
            <a:pPr eaLnBrk="1" hangingPunct="1"/>
            <a:endParaRPr lang="tr-TR" smtClean="0"/>
          </a:p>
        </p:txBody>
      </p:sp>
      <p:pic>
        <p:nvPicPr>
          <p:cNvPr id="32771" name="Picture 2"/>
          <p:cNvPicPr>
            <a:picLocks noChangeAspect="1" noChangeArrowheads="1"/>
          </p:cNvPicPr>
          <p:nvPr/>
        </p:nvPicPr>
        <p:blipFill>
          <a:blip r:embed="rId2"/>
          <a:srcRect b="18867"/>
          <a:stretch>
            <a:fillRect/>
          </a:stretch>
        </p:blipFill>
        <p:spPr bwMode="auto">
          <a:xfrm>
            <a:off x="7731125"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454025" y="188913"/>
            <a:ext cx="8534400" cy="758825"/>
          </a:xfrm>
          <a:prstGeom prst="rect">
            <a:avLst/>
          </a:prstGeom>
          <a:noFill/>
          <a:ln w="9525">
            <a:noFill/>
            <a:miter lim="800000"/>
            <a:headEnd/>
            <a:tailEnd/>
          </a:ln>
        </p:spPr>
        <p:txBody>
          <a:bodyPr anchor="b"/>
          <a:lstStyle/>
          <a:p>
            <a:pPr algn="ctr">
              <a:defRPr/>
            </a:pPr>
            <a:r>
              <a:rPr lang="tr-TR" sz="3200" b="1">
                <a:solidFill>
                  <a:srgbClr val="0033CC"/>
                </a:solidFill>
                <a:effectLst>
                  <a:outerShdw blurRad="38100" dist="38100" dir="2700000" algn="tl">
                    <a:srgbClr val="000000"/>
                  </a:outerShdw>
                </a:effectLst>
                <a:latin typeface="Georgia" pitchFamily="18" charset="0"/>
              </a:rPr>
              <a:t>Avrupa Seramik Sektörü</a:t>
            </a:r>
          </a:p>
        </p:txBody>
      </p:sp>
      <p:pic>
        <p:nvPicPr>
          <p:cNvPr id="33794"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pic>
        <p:nvPicPr>
          <p:cNvPr id="33795" name="Picture 8"/>
          <p:cNvPicPr>
            <a:picLocks noChangeAspect="1" noChangeArrowheads="1"/>
          </p:cNvPicPr>
          <p:nvPr/>
        </p:nvPicPr>
        <p:blipFill>
          <a:blip r:embed="rId3"/>
          <a:srcRect/>
          <a:stretch>
            <a:fillRect/>
          </a:stretch>
        </p:blipFill>
        <p:spPr bwMode="auto">
          <a:xfrm>
            <a:off x="755650" y="1601788"/>
            <a:ext cx="7632700" cy="477996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
        <p:nvSpPr>
          <p:cNvPr id="4" name="3 Dikdörtgen"/>
          <p:cNvSpPr>
            <a:spLocks noChangeArrowheads="1"/>
          </p:cNvSpPr>
          <p:nvPr/>
        </p:nvSpPr>
        <p:spPr bwMode="auto">
          <a:xfrm>
            <a:off x="4859338" y="1628775"/>
            <a:ext cx="3636962" cy="2781300"/>
          </a:xfrm>
          <a:prstGeom prst="rect">
            <a:avLst/>
          </a:prstGeom>
          <a:solidFill>
            <a:schemeClr val="bg1"/>
          </a:solidFill>
          <a:ln w="9525">
            <a:noFill/>
            <a:miter lim="800000"/>
            <a:headEnd/>
            <a:tailEnd/>
          </a:ln>
        </p:spPr>
        <p:txBody>
          <a:bodyPr>
            <a:spAutoFit/>
          </a:bodyPr>
          <a:lstStyle/>
          <a:p>
            <a:pPr marL="457200" indent="-457200">
              <a:buFont typeface="Wingdings" pitchFamily="2" charset="2"/>
              <a:buChar char="q"/>
            </a:pPr>
            <a:r>
              <a:rPr lang="tr-TR" sz="1600">
                <a:latin typeface="Georgia" pitchFamily="18" charset="0"/>
                <a:cs typeface="Times New Roman" pitchFamily="18" charset="0"/>
              </a:rPr>
              <a:t>2008’den 2011’e kadarki dönemde ürtim kapasitesi 225 milyon m</a:t>
            </a:r>
            <a:r>
              <a:rPr lang="tr-TR" sz="1600" baseline="30000">
                <a:latin typeface="Georgia" pitchFamily="18" charset="0"/>
                <a:cs typeface="Times New Roman" pitchFamily="18" charset="0"/>
              </a:rPr>
              <a:t>2</a:t>
            </a:r>
            <a:r>
              <a:rPr lang="tr-TR" sz="1600">
                <a:latin typeface="Georgia" pitchFamily="18" charset="0"/>
                <a:cs typeface="Times New Roman" pitchFamily="18" charset="0"/>
              </a:rPr>
              <a:t>’den 260 milyon m2’ye artırıldı (%15’lik bir artış)</a:t>
            </a:r>
          </a:p>
          <a:p>
            <a:pPr marL="457200" indent="-457200">
              <a:buFont typeface="Wingdings" pitchFamily="2" charset="2"/>
              <a:buChar char="q"/>
            </a:pPr>
            <a:r>
              <a:rPr lang="tr-TR" sz="1600">
                <a:latin typeface="Georgia" pitchFamily="18" charset="0"/>
                <a:cs typeface="Times New Roman" pitchFamily="18" charset="0"/>
              </a:rPr>
              <a:t>Aynı dönemde karo tüketimi 130 milyon m</a:t>
            </a:r>
            <a:r>
              <a:rPr lang="tr-TR" sz="1600" baseline="30000">
                <a:latin typeface="Georgia" pitchFamily="18" charset="0"/>
                <a:cs typeface="Times New Roman" pitchFamily="18" charset="0"/>
              </a:rPr>
              <a:t>2</a:t>
            </a:r>
            <a:r>
              <a:rPr lang="tr-TR" sz="1600">
                <a:latin typeface="Georgia" pitchFamily="18" charset="0"/>
                <a:cs typeface="Times New Roman" pitchFamily="18" charset="0"/>
              </a:rPr>
              <a:t>’den 170 milyon m2’ye artırıldı (%32’lik bir artış). </a:t>
            </a:r>
          </a:p>
          <a:p>
            <a:pPr marL="457200" indent="-457200">
              <a:buFont typeface="Wingdings 2" pitchFamily="18" charset="2"/>
              <a:buChar char=""/>
            </a:pPr>
            <a:endParaRPr lang="tr-TR" sz="1600">
              <a:latin typeface="Georgia" pitchFamily="18" charset="0"/>
              <a:cs typeface="Times New Roman" pitchFamily="18" charset="0"/>
            </a:endParaRPr>
          </a:p>
          <a:p>
            <a:pPr marL="457200" indent="-457200">
              <a:buFont typeface="Wingdings" pitchFamily="2" charset="2"/>
              <a:buChar char="q"/>
            </a:pPr>
            <a:r>
              <a:rPr lang="tr-TR" sz="1600">
                <a:latin typeface="Georgia" pitchFamily="18" charset="0"/>
                <a:cs typeface="Times New Roman" pitchFamily="18" charset="0"/>
              </a:rPr>
              <a:t>Türkiye seramik karo sektörü en dinamik sektörler arasında yer alıyor.</a:t>
            </a:r>
          </a:p>
        </p:txBody>
      </p:sp>
      <p:sp>
        <p:nvSpPr>
          <p:cNvPr id="5" name="4 Metin kutusu"/>
          <p:cNvSpPr txBox="1"/>
          <p:nvPr/>
        </p:nvSpPr>
        <p:spPr>
          <a:xfrm>
            <a:off x="4859338" y="4411663"/>
            <a:ext cx="3600450" cy="457200"/>
          </a:xfrm>
          <a:prstGeom prst="rect">
            <a:avLst/>
          </a:prstGeom>
          <a:solidFill>
            <a:schemeClr val="bg1">
              <a:lumMod val="65000"/>
            </a:schemeClr>
          </a:solidFill>
        </p:spPr>
        <p:txBody>
          <a:bodyPr>
            <a:spAutoFit/>
          </a:bodyPr>
          <a:lstStyle/>
          <a:p>
            <a:pPr>
              <a:defRPr/>
            </a:pPr>
            <a:r>
              <a:rPr lang="tr-TR" sz="1200" dirty="0">
                <a:latin typeface="+mn-lt"/>
                <a:cs typeface="Times New Roman" pitchFamily="18" charset="0"/>
              </a:rPr>
              <a:t>L. </a:t>
            </a:r>
            <a:r>
              <a:rPr lang="tr-TR" sz="1200" dirty="0" err="1">
                <a:latin typeface="+mn-lt"/>
                <a:cs typeface="Times New Roman" pitchFamily="18" charset="0"/>
              </a:rPr>
              <a:t>Luberto</a:t>
            </a:r>
            <a:r>
              <a:rPr lang="tr-TR" sz="1200" dirty="0">
                <a:latin typeface="+mn-lt"/>
                <a:cs typeface="Times New Roman" pitchFamily="18" charset="0"/>
              </a:rPr>
              <a:t>, “</a:t>
            </a:r>
            <a:r>
              <a:rPr lang="tr-TR" sz="1200" dirty="0" err="1">
                <a:latin typeface="+mn-lt"/>
                <a:cs typeface="Times New Roman" pitchFamily="18" charset="0"/>
              </a:rPr>
              <a:t>Large</a:t>
            </a:r>
            <a:r>
              <a:rPr lang="tr-TR" sz="1200" dirty="0">
                <a:latin typeface="+mn-lt"/>
                <a:cs typeface="Times New Roman" pitchFamily="18" charset="0"/>
              </a:rPr>
              <a:t> </a:t>
            </a:r>
            <a:r>
              <a:rPr lang="tr-TR" sz="1200" dirty="0" err="1">
                <a:latin typeface="+mn-lt"/>
                <a:cs typeface="Times New Roman" pitchFamily="18" charset="0"/>
              </a:rPr>
              <a:t>and</a:t>
            </a:r>
            <a:r>
              <a:rPr lang="tr-TR" sz="1200" dirty="0">
                <a:latin typeface="+mn-lt"/>
                <a:cs typeface="Times New Roman" pitchFamily="18" charset="0"/>
              </a:rPr>
              <a:t> </a:t>
            </a:r>
            <a:r>
              <a:rPr lang="tr-TR" sz="1200" dirty="0" err="1">
                <a:latin typeface="+mn-lt"/>
                <a:cs typeface="Times New Roman" pitchFamily="18" charset="0"/>
              </a:rPr>
              <a:t>Fast</a:t>
            </a:r>
            <a:r>
              <a:rPr lang="tr-TR" sz="1200" dirty="0">
                <a:latin typeface="+mn-lt"/>
                <a:cs typeface="Times New Roman" pitchFamily="18" charset="0"/>
              </a:rPr>
              <a:t> </a:t>
            </a:r>
            <a:r>
              <a:rPr lang="tr-TR" sz="1200" dirty="0" err="1">
                <a:latin typeface="+mn-lt"/>
                <a:cs typeface="Times New Roman" pitchFamily="18" charset="0"/>
              </a:rPr>
              <a:t>Industry</a:t>
            </a:r>
            <a:r>
              <a:rPr lang="tr-TR" sz="1200" dirty="0">
                <a:latin typeface="+mn-lt"/>
                <a:cs typeface="Times New Roman" pitchFamily="18" charset="0"/>
              </a:rPr>
              <a:t> ” </a:t>
            </a:r>
            <a:r>
              <a:rPr lang="tr-TR" sz="1200" dirty="0" err="1">
                <a:latin typeface="+mn-lt"/>
                <a:cs typeface="Times New Roman" pitchFamily="18" charset="0"/>
              </a:rPr>
              <a:t>Cercountry</a:t>
            </a:r>
            <a:r>
              <a:rPr lang="tr-TR" sz="1200" dirty="0">
                <a:latin typeface="+mn-lt"/>
                <a:cs typeface="Times New Roman" pitchFamily="18" charset="0"/>
              </a:rPr>
              <a:t> </a:t>
            </a:r>
            <a:r>
              <a:rPr lang="tr-TR" sz="1200" dirty="0" err="1">
                <a:latin typeface="+mn-lt"/>
                <a:cs typeface="Times New Roman" pitchFamily="18" charset="0"/>
              </a:rPr>
              <a:t>Turkey</a:t>
            </a:r>
            <a:r>
              <a:rPr lang="tr-TR" sz="1200" dirty="0">
                <a:latin typeface="+mn-lt"/>
                <a:cs typeface="Times New Roman" pitchFamily="18" charset="0"/>
              </a:rPr>
              <a:t>, Ağustos 2012, </a:t>
            </a:r>
            <a:r>
              <a:rPr lang="tr-TR" sz="1200" dirty="0" err="1">
                <a:latin typeface="+mn-lt"/>
                <a:cs typeface="Times New Roman" pitchFamily="18" charset="0"/>
              </a:rPr>
              <a:t>pp</a:t>
            </a:r>
            <a:r>
              <a:rPr lang="tr-TR" sz="1200" dirty="0">
                <a:latin typeface="+mn-lt"/>
                <a:cs typeface="Times New Roman" pitchFamily="18" charset="0"/>
              </a:rPr>
              <a:t>.28</a:t>
            </a:r>
          </a:p>
        </p:txBody>
      </p:sp>
      <p:sp>
        <p:nvSpPr>
          <p:cNvPr id="6" name="5 Dikdörtgen"/>
          <p:cNvSpPr>
            <a:spLocks noChangeArrowheads="1"/>
          </p:cNvSpPr>
          <p:nvPr/>
        </p:nvSpPr>
        <p:spPr bwMode="auto">
          <a:xfrm>
            <a:off x="611188" y="1484313"/>
            <a:ext cx="3889375" cy="4248150"/>
          </a:xfrm>
          <a:prstGeom prst="rect">
            <a:avLst/>
          </a:prstGeom>
          <a:solidFill>
            <a:schemeClr val="bg1"/>
          </a:solidFill>
          <a:ln w="9525">
            <a:noFill/>
            <a:miter lim="800000"/>
            <a:headEnd/>
            <a:tailEnd/>
          </a:ln>
        </p:spPr>
        <p:txBody>
          <a:bodyPr>
            <a:spAutoFit/>
          </a:bodyPr>
          <a:lstStyle/>
          <a:p>
            <a:pPr marL="457200" indent="-457200"/>
            <a:r>
              <a:rPr lang="tr-TR" sz="1600" b="1">
                <a:latin typeface="Georgia" pitchFamily="18" charset="0"/>
                <a:cs typeface="Times New Roman" pitchFamily="18" charset="0"/>
              </a:rPr>
              <a:t>Türkiye’nin Güçlü Yönleri:</a:t>
            </a:r>
          </a:p>
          <a:p>
            <a:pPr marL="457200" indent="-457200">
              <a:buFont typeface="Wingdings 2" pitchFamily="18" charset="2"/>
              <a:buChar char=""/>
            </a:pPr>
            <a:endParaRPr lang="tr-TR" sz="1600" b="1">
              <a:latin typeface="Georgia" pitchFamily="18" charset="0"/>
              <a:cs typeface="Times New Roman" pitchFamily="18" charset="0"/>
            </a:endParaRPr>
          </a:p>
          <a:p>
            <a:pPr marL="457200" indent="-457200">
              <a:buFont typeface="Wingdings" pitchFamily="2" charset="2"/>
              <a:buChar char="q"/>
            </a:pPr>
            <a:r>
              <a:rPr lang="tr-TR" sz="1600">
                <a:latin typeface="Georgia" pitchFamily="18" charset="0"/>
                <a:cs typeface="Times New Roman" pitchFamily="18" charset="0"/>
              </a:rPr>
              <a:t>Türkiye’deki  ekonomik büyüme ve seramik karo sektöründe lider ülkelerden biri olma dolayısıyla stratejik bir güç söz konusu.</a:t>
            </a:r>
          </a:p>
          <a:p>
            <a:pPr marL="457200" indent="-457200">
              <a:lnSpc>
                <a:spcPct val="50000"/>
              </a:lnSpc>
              <a:buFont typeface="Wingdings 2" pitchFamily="18" charset="2"/>
              <a:buChar char=""/>
            </a:pPr>
            <a:endParaRPr lang="tr-TR" sz="1600">
              <a:latin typeface="Georgia" pitchFamily="18" charset="0"/>
              <a:cs typeface="Times New Roman" pitchFamily="18" charset="0"/>
            </a:endParaRPr>
          </a:p>
          <a:p>
            <a:pPr marL="457200" indent="-457200">
              <a:buFont typeface="Wingdings" pitchFamily="2" charset="2"/>
              <a:buChar char="q"/>
            </a:pPr>
            <a:r>
              <a:rPr lang="tr-TR" sz="1600">
                <a:latin typeface="Georgia" pitchFamily="18" charset="0"/>
                <a:cs typeface="Times New Roman" pitchFamily="18" charset="0"/>
              </a:rPr>
              <a:t>Kentsel dönüşüm.</a:t>
            </a:r>
          </a:p>
          <a:p>
            <a:pPr marL="457200" indent="-457200">
              <a:lnSpc>
                <a:spcPct val="50000"/>
              </a:lnSpc>
              <a:buFont typeface="Wingdings 2" pitchFamily="18" charset="2"/>
              <a:buChar char=""/>
            </a:pPr>
            <a:endParaRPr lang="tr-TR" sz="1600">
              <a:latin typeface="Georgia" pitchFamily="18" charset="0"/>
              <a:cs typeface="Times New Roman" pitchFamily="18" charset="0"/>
            </a:endParaRPr>
          </a:p>
          <a:p>
            <a:pPr marL="457200" indent="-457200">
              <a:buFont typeface="Wingdings" pitchFamily="2" charset="2"/>
              <a:buChar char="q"/>
            </a:pPr>
            <a:r>
              <a:rPr lang="tr-TR" sz="1600">
                <a:latin typeface="Georgia" pitchFamily="18" charset="0"/>
                <a:cs typeface="Times New Roman" pitchFamily="18" charset="0"/>
              </a:rPr>
              <a:t>Gayri menkul gelişimi.</a:t>
            </a:r>
          </a:p>
          <a:p>
            <a:pPr marL="457200" indent="-457200">
              <a:buFont typeface="Wingdings 2" pitchFamily="18" charset="2"/>
              <a:buChar char=""/>
            </a:pPr>
            <a:endParaRPr lang="tr-TR" sz="1600">
              <a:latin typeface="Georgia" pitchFamily="18" charset="0"/>
              <a:cs typeface="Times New Roman" pitchFamily="18" charset="0"/>
            </a:endParaRPr>
          </a:p>
          <a:p>
            <a:pPr marL="457200" indent="-457200"/>
            <a:r>
              <a:rPr lang="tr-TR" sz="1600" b="1">
                <a:latin typeface="Georgia" pitchFamily="18" charset="0"/>
                <a:cs typeface="Times New Roman" pitchFamily="18" charset="0"/>
              </a:rPr>
              <a:t>Türkiye’nin Zayıf Yönleri:</a:t>
            </a:r>
          </a:p>
          <a:p>
            <a:pPr marL="457200" indent="-457200"/>
            <a:endParaRPr lang="tr-TR" sz="1600" b="1">
              <a:latin typeface="Georgia" pitchFamily="18" charset="0"/>
              <a:cs typeface="Times New Roman" pitchFamily="18" charset="0"/>
            </a:endParaRPr>
          </a:p>
          <a:p>
            <a:pPr marL="457200" indent="-457200">
              <a:buFont typeface="Wingdings" pitchFamily="2" charset="2"/>
              <a:buChar char="q"/>
            </a:pPr>
            <a:r>
              <a:rPr lang="tr-TR" sz="1600">
                <a:latin typeface="Georgia" pitchFamily="18" charset="0"/>
                <a:cs typeface="Times New Roman" pitchFamily="18" charset="0"/>
              </a:rPr>
              <a:t>Enerji fiyatlarındaki artış (doğalgaz da 2012 için % 30.3)</a:t>
            </a:r>
          </a:p>
          <a:p>
            <a:pPr marL="457200" indent="-457200">
              <a:buFont typeface="Wingdings" pitchFamily="2" charset="2"/>
              <a:buChar char="q"/>
            </a:pPr>
            <a:r>
              <a:rPr lang="tr-TR" sz="1600">
                <a:latin typeface="Georgia" pitchFamily="18" charset="0"/>
                <a:cs typeface="Times New Roman" pitchFamily="18" charset="0"/>
              </a:rPr>
              <a:t>İhracat pazarlarındaki zorlu ekonomik koşullar (Avrupa pazarı)</a:t>
            </a:r>
          </a:p>
          <a:p>
            <a:pPr marL="457200" indent="-457200">
              <a:buFont typeface="Wingdings" pitchFamily="2" charset="2"/>
              <a:buChar char="q"/>
            </a:pPr>
            <a:r>
              <a:rPr lang="tr-TR" sz="1600">
                <a:latin typeface="Georgia" pitchFamily="18" charset="0"/>
                <a:cs typeface="Times New Roman" pitchFamily="18" charset="0"/>
              </a:rPr>
              <a:t>Düşük maliyetli üretim  (Çin)</a:t>
            </a:r>
          </a:p>
        </p:txBody>
      </p:sp>
      <p:sp>
        <p:nvSpPr>
          <p:cNvPr id="7" name="6 Metin kutusu"/>
          <p:cNvSpPr txBox="1"/>
          <p:nvPr/>
        </p:nvSpPr>
        <p:spPr>
          <a:xfrm>
            <a:off x="611188" y="5734050"/>
            <a:ext cx="3600450" cy="639763"/>
          </a:xfrm>
          <a:prstGeom prst="rect">
            <a:avLst/>
          </a:prstGeom>
          <a:solidFill>
            <a:schemeClr val="bg1">
              <a:lumMod val="65000"/>
            </a:schemeClr>
          </a:solidFill>
        </p:spPr>
        <p:txBody>
          <a:bodyPr>
            <a:spAutoFit/>
          </a:bodyPr>
          <a:lstStyle/>
          <a:p>
            <a:pPr>
              <a:defRPr/>
            </a:pPr>
            <a:r>
              <a:rPr lang="tr-TR" sz="1200" dirty="0">
                <a:latin typeface="+mn-lt"/>
                <a:cs typeface="Times New Roman" pitchFamily="18" charset="0"/>
              </a:rPr>
              <a:t>A. </a:t>
            </a:r>
            <a:r>
              <a:rPr lang="tr-TR" sz="1200" dirty="0" err="1">
                <a:latin typeface="+mn-lt"/>
                <a:cs typeface="Times New Roman" pitchFamily="18" charset="0"/>
              </a:rPr>
              <a:t>Serri</a:t>
            </a:r>
            <a:r>
              <a:rPr lang="tr-TR" sz="1200" dirty="0">
                <a:latin typeface="+mn-lt"/>
                <a:cs typeface="Times New Roman" pitchFamily="18" charset="0"/>
              </a:rPr>
              <a:t>, “</a:t>
            </a:r>
            <a:r>
              <a:rPr lang="tr-TR" sz="1200" dirty="0" err="1">
                <a:latin typeface="+mn-lt"/>
                <a:cs typeface="Times New Roman" pitchFamily="18" charset="0"/>
              </a:rPr>
              <a:t>Ceramic</a:t>
            </a:r>
            <a:r>
              <a:rPr lang="tr-TR" sz="1200" dirty="0">
                <a:latin typeface="+mn-lt"/>
                <a:cs typeface="Times New Roman" pitchFamily="18" charset="0"/>
              </a:rPr>
              <a:t> </a:t>
            </a:r>
            <a:r>
              <a:rPr lang="tr-TR" sz="1200" dirty="0" err="1">
                <a:latin typeface="+mn-lt"/>
                <a:cs typeface="Times New Roman" pitchFamily="18" charset="0"/>
              </a:rPr>
              <a:t>Industry</a:t>
            </a:r>
            <a:r>
              <a:rPr lang="tr-TR" sz="1200" dirty="0">
                <a:latin typeface="+mn-lt"/>
                <a:cs typeface="Times New Roman" pitchFamily="18" charset="0"/>
              </a:rPr>
              <a:t>:</a:t>
            </a:r>
            <a:r>
              <a:rPr lang="tr-TR" sz="1200" dirty="0" err="1">
                <a:latin typeface="+mn-lt"/>
                <a:cs typeface="Times New Roman" pitchFamily="18" charset="0"/>
              </a:rPr>
              <a:t>Pushes</a:t>
            </a:r>
            <a:r>
              <a:rPr lang="tr-TR" sz="1200" dirty="0">
                <a:latin typeface="+mn-lt"/>
                <a:cs typeface="Times New Roman" pitchFamily="18" charset="0"/>
              </a:rPr>
              <a:t> </a:t>
            </a:r>
            <a:r>
              <a:rPr lang="tr-TR" sz="1200" dirty="0" err="1">
                <a:latin typeface="+mn-lt"/>
                <a:cs typeface="Times New Roman" pitchFamily="18" charset="0"/>
              </a:rPr>
              <a:t>Turkish</a:t>
            </a:r>
            <a:r>
              <a:rPr lang="tr-TR" sz="1200" dirty="0">
                <a:latin typeface="+mn-lt"/>
                <a:cs typeface="Times New Roman" pitchFamily="18" charset="0"/>
              </a:rPr>
              <a:t> GDP </a:t>
            </a:r>
            <a:r>
              <a:rPr lang="tr-TR" sz="1200" dirty="0" err="1">
                <a:latin typeface="+mn-lt"/>
                <a:cs typeface="Times New Roman" pitchFamily="18" charset="0"/>
              </a:rPr>
              <a:t>and</a:t>
            </a:r>
            <a:r>
              <a:rPr lang="tr-TR" sz="1200" dirty="0">
                <a:latin typeface="+mn-lt"/>
                <a:cs typeface="Times New Roman" pitchFamily="18" charset="0"/>
              </a:rPr>
              <a:t> </a:t>
            </a:r>
            <a:r>
              <a:rPr lang="tr-TR" sz="1200" dirty="0" err="1">
                <a:latin typeface="+mn-lt"/>
                <a:cs typeface="Times New Roman" pitchFamily="18" charset="0"/>
              </a:rPr>
              <a:t>viceversa</a:t>
            </a:r>
            <a:r>
              <a:rPr lang="tr-TR" sz="1200" dirty="0">
                <a:latin typeface="+mn-lt"/>
                <a:cs typeface="Times New Roman" pitchFamily="18" charset="0"/>
              </a:rPr>
              <a:t>-</a:t>
            </a:r>
            <a:r>
              <a:rPr lang="tr-TR" sz="1200" dirty="0" err="1">
                <a:latin typeface="+mn-lt"/>
                <a:cs typeface="Times New Roman" pitchFamily="18" charset="0"/>
              </a:rPr>
              <a:t>Interview</a:t>
            </a:r>
            <a:r>
              <a:rPr lang="tr-TR" sz="1200" dirty="0">
                <a:latin typeface="+mn-lt"/>
                <a:cs typeface="Times New Roman" pitchFamily="18" charset="0"/>
              </a:rPr>
              <a:t> of Zeynep Bodur” </a:t>
            </a:r>
            <a:r>
              <a:rPr lang="tr-TR" sz="1200" dirty="0" err="1">
                <a:latin typeface="+mn-lt"/>
                <a:cs typeface="Times New Roman" pitchFamily="18" charset="0"/>
              </a:rPr>
              <a:t>Cercountry</a:t>
            </a:r>
            <a:r>
              <a:rPr lang="tr-TR" sz="1200" dirty="0">
                <a:latin typeface="+mn-lt"/>
                <a:cs typeface="Times New Roman" pitchFamily="18" charset="0"/>
              </a:rPr>
              <a:t> </a:t>
            </a:r>
            <a:r>
              <a:rPr lang="tr-TR" sz="1200" dirty="0" err="1">
                <a:latin typeface="+mn-lt"/>
                <a:cs typeface="Times New Roman" pitchFamily="18" charset="0"/>
              </a:rPr>
              <a:t>Turkey</a:t>
            </a:r>
            <a:r>
              <a:rPr lang="tr-TR" sz="1200" dirty="0">
                <a:latin typeface="+mn-lt"/>
                <a:cs typeface="Times New Roman" pitchFamily="18" charset="0"/>
              </a:rPr>
              <a:t>, Ağustos 2012, </a:t>
            </a:r>
            <a:r>
              <a:rPr lang="tr-TR" sz="1200" dirty="0" err="1">
                <a:latin typeface="+mn-lt"/>
                <a:cs typeface="Times New Roman" pitchFamily="18" charset="0"/>
              </a:rPr>
              <a:t>pp</a:t>
            </a:r>
            <a:r>
              <a:rPr lang="tr-TR" sz="1200" dirty="0">
                <a:latin typeface="+mn-lt"/>
                <a:cs typeface="Times New Roman" pitchFamily="18" charset="0"/>
              </a:rPr>
              <a:t>.27</a:t>
            </a:r>
          </a:p>
        </p:txBody>
      </p:sp>
      <p:sp>
        <p:nvSpPr>
          <p:cNvPr id="10" name="1 Başlık"/>
          <p:cNvSpPr>
            <a:spLocks noGrp="1"/>
          </p:cNvSpPr>
          <p:nvPr>
            <p:ph type="title" idx="4294967295"/>
          </p:nvPr>
        </p:nvSpPr>
        <p:spPr/>
        <p:txBody>
          <a:bodyPr/>
          <a:lstStyle/>
          <a:p>
            <a:pPr eaLnBrk="1" hangingPunct="1">
              <a:defRPr/>
            </a:pPr>
            <a:r>
              <a:rPr lang="tr-TR" sz="3200" b="1" dirty="0" smtClean="0">
                <a:solidFill>
                  <a:srgbClr val="0033CC"/>
                </a:solidFill>
                <a:effectLst>
                  <a:outerShdw blurRad="38100" dist="38100" dir="2700000" algn="tl">
                    <a:srgbClr val="000000"/>
                  </a:outerShdw>
                </a:effectLst>
              </a:rPr>
              <a:t>Türk Seramik Sektörü</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3 Dikdörtgen"/>
          <p:cNvSpPr>
            <a:spLocks noChangeArrowheads="1"/>
          </p:cNvSpPr>
          <p:nvPr/>
        </p:nvSpPr>
        <p:spPr bwMode="auto">
          <a:xfrm>
            <a:off x="395288" y="1557338"/>
            <a:ext cx="8353425" cy="4802187"/>
          </a:xfrm>
          <a:prstGeom prst="rect">
            <a:avLst/>
          </a:prstGeom>
          <a:noFill/>
          <a:ln w="9525">
            <a:noFill/>
            <a:miter lim="800000"/>
            <a:headEnd/>
            <a:tailEnd/>
          </a:ln>
        </p:spPr>
        <p:txBody>
          <a:bodyPr>
            <a:spAutoFit/>
          </a:bodyPr>
          <a:lstStyle/>
          <a:p>
            <a:pPr marL="457200" indent="-457200">
              <a:buFont typeface="Wingdings 2" pitchFamily="18" charset="2"/>
              <a:buNone/>
            </a:pPr>
            <a:r>
              <a:rPr lang="tr-TR" sz="2400" b="1">
                <a:solidFill>
                  <a:srgbClr val="CC0000"/>
                </a:solidFill>
                <a:latin typeface="Georgia" pitchFamily="18" charset="0"/>
                <a:cs typeface="Times New Roman" pitchFamily="18" charset="0"/>
              </a:rPr>
              <a:t>Gelecek stratejilere yönelik olarak neler yapılabilir?</a:t>
            </a:r>
          </a:p>
          <a:p>
            <a:pPr marL="457200" indent="-457200">
              <a:lnSpc>
                <a:spcPct val="90000"/>
              </a:lnSpc>
              <a:buFont typeface="Wingdings 2" pitchFamily="18" charset="2"/>
              <a:buChar char=""/>
            </a:pPr>
            <a:endParaRPr lang="tr-TR" sz="2400" b="1">
              <a:solidFill>
                <a:srgbClr val="CC0000"/>
              </a:solidFill>
              <a:latin typeface="Georgia" pitchFamily="18" charset="0"/>
              <a:cs typeface="Times New Roman" pitchFamily="18" charset="0"/>
            </a:endParaRPr>
          </a:p>
          <a:p>
            <a:pPr marL="457200" indent="-457200">
              <a:lnSpc>
                <a:spcPct val="110000"/>
              </a:lnSpc>
              <a:buClr>
                <a:srgbClr val="FF0000"/>
              </a:buClr>
              <a:buFont typeface="Wingdings" pitchFamily="2" charset="2"/>
              <a:buChar char="q"/>
            </a:pPr>
            <a:r>
              <a:rPr lang="tr-TR" sz="2400">
                <a:latin typeface="Georgia" pitchFamily="18" charset="0"/>
                <a:cs typeface="Times New Roman" pitchFamily="18" charset="0"/>
              </a:rPr>
              <a:t>Mevcut rekabet ortamında standart seramik ürünlerde üretim maliyetlerinin önemli oranlarda düşürülmesi.</a:t>
            </a:r>
          </a:p>
          <a:p>
            <a:pPr marL="457200" indent="-457200">
              <a:lnSpc>
                <a:spcPct val="110000"/>
              </a:lnSpc>
              <a:buClr>
                <a:srgbClr val="FF0000"/>
              </a:buClr>
              <a:buFont typeface="Wingdings" pitchFamily="2" charset="2"/>
              <a:buChar char="q"/>
            </a:pPr>
            <a:endParaRPr lang="tr-TR" sz="2400">
              <a:solidFill>
                <a:srgbClr val="003399"/>
              </a:solidFill>
              <a:latin typeface="Georgia" pitchFamily="18" charset="0"/>
              <a:cs typeface="Times New Roman" pitchFamily="18" charset="0"/>
            </a:endParaRPr>
          </a:p>
          <a:p>
            <a:pPr marL="457200" indent="-457200">
              <a:lnSpc>
                <a:spcPct val="110000"/>
              </a:lnSpc>
              <a:buClr>
                <a:srgbClr val="FF0000"/>
              </a:buClr>
              <a:buFont typeface="Wingdings" pitchFamily="2" charset="2"/>
              <a:buChar char="q"/>
            </a:pPr>
            <a:r>
              <a:rPr lang="tr-TR" sz="2400">
                <a:latin typeface="Georgia" pitchFamily="18" charset="0"/>
                <a:cs typeface="Times New Roman" pitchFamily="18" charset="0"/>
              </a:rPr>
              <a:t>Pratik ihtiyaçlara cevap verebilecek fonksiyonellikte yeni ürünlerin üretilmesi ve bu şekilde seramik ürünlerin kullanım alanlarının genişletilmesi.</a:t>
            </a:r>
          </a:p>
          <a:p>
            <a:pPr marL="457200" indent="-457200">
              <a:lnSpc>
                <a:spcPct val="110000"/>
              </a:lnSpc>
              <a:buFont typeface="Wingdings 2" pitchFamily="18" charset="2"/>
              <a:buNone/>
            </a:pPr>
            <a:endParaRPr lang="tr-TR" sz="2400">
              <a:latin typeface="Georgia" pitchFamily="18" charset="0"/>
              <a:cs typeface="Times New Roman" pitchFamily="18" charset="0"/>
            </a:endParaRPr>
          </a:p>
          <a:p>
            <a:pPr marL="457200" indent="-457200">
              <a:lnSpc>
                <a:spcPct val="110000"/>
              </a:lnSpc>
              <a:buClr>
                <a:srgbClr val="FF0000"/>
              </a:buClr>
              <a:buFont typeface="Wingdings" pitchFamily="2" charset="2"/>
              <a:buChar char="q"/>
            </a:pPr>
            <a:r>
              <a:rPr lang="tr-TR" sz="2400">
                <a:latin typeface="Georgia" pitchFamily="18" charset="0"/>
                <a:cs typeface="Times New Roman" pitchFamily="18" charset="0"/>
              </a:rPr>
              <a:t>Disiplinler arası (malzeme, kimya, çevre, biyoloji, makine-enerji, mimarlık, tasarım, nanoteknoloji) ar-ge projelerine (yüksek katma değer) öncelik verilmesi.</a:t>
            </a:r>
            <a:endParaRPr lang="tr-TR" sz="2400">
              <a:latin typeface="Georgia" pitchFamily="18" charset="0"/>
            </a:endParaRPr>
          </a:p>
        </p:txBody>
      </p:sp>
      <p:sp>
        <p:nvSpPr>
          <p:cNvPr id="5" name="1 Başlık"/>
          <p:cNvSpPr>
            <a:spLocks noGrp="1"/>
          </p:cNvSpPr>
          <p:nvPr>
            <p:ph type="title" idx="4294967295"/>
          </p:nvPr>
        </p:nvSpPr>
        <p:spPr/>
        <p:txBody>
          <a:bodyPr/>
          <a:lstStyle/>
          <a:p>
            <a:pPr eaLnBrk="1" hangingPunct="1">
              <a:defRPr/>
            </a:pPr>
            <a:r>
              <a:rPr lang="tr-TR" sz="3200" b="1" dirty="0" smtClean="0">
                <a:solidFill>
                  <a:srgbClr val="0033CC"/>
                </a:solidFill>
                <a:effectLst>
                  <a:outerShdw blurRad="38100" dist="38100" dir="2700000" algn="tl">
                    <a:srgbClr val="000000"/>
                  </a:outerShdw>
                </a:effectLst>
              </a:rPr>
              <a:t>Türk Seramik Sektörü</a:t>
            </a:r>
          </a:p>
        </p:txBody>
      </p:sp>
      <p:pic>
        <p:nvPicPr>
          <p:cNvPr id="35843"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850" y="6375400"/>
            <a:ext cx="8504238" cy="438150"/>
          </a:xfrm>
        </p:spPr>
        <p:txBody>
          <a:bodyPr>
            <a:normAutofit fontScale="40000" lnSpcReduction="20000"/>
          </a:bodyPr>
          <a:lstStyle/>
          <a:p>
            <a:pPr marL="274320" indent="-274320" eaLnBrk="1" fontAlgn="auto" hangingPunct="1">
              <a:spcAft>
                <a:spcPts val="0"/>
              </a:spcAft>
              <a:buFont typeface="Wingdings 2"/>
              <a:buNone/>
              <a:defRPr/>
            </a:pPr>
            <a:r>
              <a:rPr lang="tr-TR" dirty="0" smtClean="0"/>
              <a:t>TÜRKİYE SERAMİK SEKTÖRÜ STRATEJİK YOL HARİTASI FİNAL RAPORU, TÜRK SERAMİK FEDERASYONU</a:t>
            </a:r>
          </a:p>
          <a:p>
            <a:pPr marL="274320" indent="-274320" eaLnBrk="1" fontAlgn="auto" hangingPunct="1">
              <a:spcAft>
                <a:spcPts val="0"/>
              </a:spcAft>
              <a:buFont typeface="Wingdings 2"/>
              <a:buNone/>
              <a:defRPr/>
            </a:pPr>
            <a:r>
              <a:rPr lang="tr-TR" dirty="0" smtClean="0"/>
              <a:t>DELOITTE DANIŞMANLIK, 27 OCAK 2009</a:t>
            </a:r>
            <a:endParaRPr lang="tr-TR" dirty="0"/>
          </a:p>
        </p:txBody>
      </p:sp>
      <p:pic>
        <p:nvPicPr>
          <p:cNvPr id="36866" name="Picture 2"/>
          <p:cNvPicPr>
            <a:picLocks noChangeAspect="1" noChangeArrowheads="1"/>
          </p:cNvPicPr>
          <p:nvPr/>
        </p:nvPicPr>
        <p:blipFill>
          <a:blip r:embed="rId2"/>
          <a:srcRect l="12177" t="14391" r="10304" b="13751"/>
          <a:stretch>
            <a:fillRect/>
          </a:stretch>
        </p:blipFill>
        <p:spPr bwMode="auto">
          <a:xfrm>
            <a:off x="755650" y="1484313"/>
            <a:ext cx="7632700" cy="4756150"/>
          </a:xfrm>
          <a:prstGeom prst="rect">
            <a:avLst/>
          </a:prstGeom>
          <a:noFill/>
          <a:ln w="9525">
            <a:noFill/>
            <a:miter lim="800000"/>
            <a:headEnd/>
            <a:tailEnd/>
          </a:ln>
        </p:spPr>
      </p:pic>
      <p:pic>
        <p:nvPicPr>
          <p:cNvPr id="36867"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
        <p:nvSpPr>
          <p:cNvPr id="7" name="1 Başlık"/>
          <p:cNvSpPr>
            <a:spLocks noGrp="1"/>
          </p:cNvSpPr>
          <p:nvPr>
            <p:ph type="title" idx="4294967295"/>
          </p:nvPr>
        </p:nvSpPr>
        <p:spPr/>
        <p:txBody>
          <a:bodyPr/>
          <a:lstStyle/>
          <a:p>
            <a:pPr eaLnBrk="1" hangingPunct="1">
              <a:defRPr/>
            </a:pPr>
            <a:r>
              <a:rPr lang="tr-TR" sz="3200" b="1" dirty="0" smtClean="0">
                <a:solidFill>
                  <a:srgbClr val="0033CC"/>
                </a:solidFill>
                <a:effectLst>
                  <a:outerShdw blurRad="38100" dist="38100" dir="2700000" algn="tl">
                    <a:srgbClr val="000000"/>
                  </a:outerShdw>
                </a:effectLst>
              </a:rPr>
              <a:t>Türk Seramik Sektörü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0825" y="1527175"/>
            <a:ext cx="8555038" cy="4854575"/>
          </a:xfrm>
        </p:spPr>
        <p:txBody>
          <a:bodyPr>
            <a:normAutofit/>
          </a:bodyPr>
          <a:lstStyle/>
          <a:p>
            <a:pPr algn="ctr" eaLnBrk="1" hangingPunct="1">
              <a:lnSpc>
                <a:spcPct val="130000"/>
              </a:lnSpc>
              <a:buFont typeface="Wingdings 2" pitchFamily="18" charset="2"/>
              <a:buNone/>
              <a:defRPr/>
            </a:pPr>
            <a:r>
              <a:rPr lang="tr-TR" sz="2200" b="1" smtClean="0">
                <a:effectLst>
                  <a:outerShdw blurRad="38100" dist="38100" dir="2700000" algn="tl">
                    <a:srgbClr val="FFFFFF"/>
                  </a:outerShdw>
                </a:effectLst>
              </a:rPr>
              <a:t>TÜRK SERAMİK FEDERASYONU(TSF)</a:t>
            </a:r>
          </a:p>
          <a:p>
            <a:pPr eaLnBrk="1" hangingPunct="1">
              <a:lnSpc>
                <a:spcPct val="140000"/>
              </a:lnSpc>
              <a:buFont typeface="Wingdings 2" pitchFamily="18" charset="2"/>
              <a:buNone/>
              <a:defRPr/>
            </a:pPr>
            <a:r>
              <a:rPr lang="en-US" sz="2000" b="1" smtClean="0">
                <a:hlinkClick r:id="rId2"/>
              </a:rPr>
              <a:t>SERKAP</a:t>
            </a:r>
            <a:r>
              <a:rPr lang="en-US" sz="2000" b="1" smtClean="0"/>
              <a:t>:</a:t>
            </a:r>
            <a:r>
              <a:rPr lang="en-US" sz="2000" smtClean="0"/>
              <a:t> </a:t>
            </a:r>
            <a:r>
              <a:rPr lang="tr-TR" sz="2000" smtClean="0"/>
              <a:t>Seramik Kaplama Malzemeleri Üreticileri Birliği</a:t>
            </a:r>
          </a:p>
          <a:p>
            <a:pPr eaLnBrk="1" hangingPunct="1">
              <a:lnSpc>
                <a:spcPct val="140000"/>
              </a:lnSpc>
              <a:buFont typeface="Wingdings 2" pitchFamily="18" charset="2"/>
              <a:buNone/>
              <a:defRPr/>
            </a:pPr>
            <a:r>
              <a:rPr lang="en-US" sz="2000" b="1" smtClean="0">
                <a:hlinkClick r:id="rId2"/>
              </a:rPr>
              <a:t>SERSA</a:t>
            </a:r>
            <a:r>
              <a:rPr lang="en-US" sz="2000" b="1" smtClean="0"/>
              <a:t>:</a:t>
            </a:r>
            <a:r>
              <a:rPr lang="en-US" sz="2000" smtClean="0"/>
              <a:t> </a:t>
            </a:r>
            <a:r>
              <a:rPr lang="tr-TR" sz="2000" smtClean="0"/>
              <a:t>Seramik Sağlık Gereçleri Üreticileri Birliği</a:t>
            </a:r>
          </a:p>
          <a:p>
            <a:pPr eaLnBrk="1" hangingPunct="1">
              <a:lnSpc>
                <a:spcPct val="140000"/>
              </a:lnSpc>
              <a:buFont typeface="Wingdings 2" pitchFamily="18" charset="2"/>
              <a:buNone/>
              <a:defRPr/>
            </a:pPr>
            <a:r>
              <a:rPr lang="en-US" sz="2000" b="1" smtClean="0">
                <a:hlinkClick r:id="rId2"/>
              </a:rPr>
              <a:t>SEREF</a:t>
            </a:r>
            <a:r>
              <a:rPr lang="en-US" sz="2000" b="1" smtClean="0"/>
              <a:t>:</a:t>
            </a:r>
            <a:r>
              <a:rPr lang="en-US" sz="2000" smtClean="0"/>
              <a:t> </a:t>
            </a:r>
            <a:r>
              <a:rPr lang="tr-TR" sz="2000" smtClean="0"/>
              <a:t>Teknik Seramik ve Refrakter Üreticileri Birliği</a:t>
            </a:r>
          </a:p>
          <a:p>
            <a:pPr eaLnBrk="1" hangingPunct="1">
              <a:lnSpc>
                <a:spcPct val="140000"/>
              </a:lnSpc>
              <a:buFont typeface="Wingdings 2" pitchFamily="18" charset="2"/>
              <a:buNone/>
              <a:defRPr/>
            </a:pPr>
            <a:r>
              <a:rPr lang="en-US" sz="2000" b="1" smtClean="0">
                <a:hlinkClick r:id="rId2"/>
              </a:rPr>
              <a:t>SERHAM</a:t>
            </a:r>
            <a:r>
              <a:rPr lang="en-US" sz="2000" b="1" smtClean="0"/>
              <a:t>:</a:t>
            </a:r>
            <a:r>
              <a:rPr lang="en-US" sz="2000" smtClean="0"/>
              <a:t> </a:t>
            </a:r>
            <a:r>
              <a:rPr lang="tr-TR" sz="2000" smtClean="0"/>
              <a:t>Seramik Hammadde Üreticileri Birliği</a:t>
            </a:r>
            <a:endParaRPr lang="en-US" sz="2000" smtClean="0"/>
          </a:p>
          <a:p>
            <a:pPr eaLnBrk="1" hangingPunct="1">
              <a:lnSpc>
                <a:spcPct val="140000"/>
              </a:lnSpc>
              <a:buFont typeface="Wingdings 2" pitchFamily="18" charset="2"/>
              <a:buNone/>
              <a:defRPr/>
            </a:pPr>
            <a:r>
              <a:rPr lang="en-US" sz="2000" b="1" u="sng" smtClean="0">
                <a:solidFill>
                  <a:schemeClr val="hlink"/>
                </a:solidFill>
              </a:rPr>
              <a:t>TİMDER</a:t>
            </a:r>
            <a:r>
              <a:rPr lang="tr-TR" sz="2000" b="1" smtClean="0"/>
              <a:t>: </a:t>
            </a:r>
            <a:r>
              <a:rPr lang="tr-TR" sz="2000" smtClean="0"/>
              <a:t>Tesisat İnşaat Malzemecileri Derneği</a:t>
            </a:r>
            <a:endParaRPr lang="en-US" sz="2000" u="sng" smtClean="0">
              <a:solidFill>
                <a:schemeClr val="hlink"/>
              </a:solidFill>
            </a:endParaRPr>
          </a:p>
          <a:p>
            <a:pPr eaLnBrk="1" hangingPunct="1">
              <a:lnSpc>
                <a:spcPct val="140000"/>
              </a:lnSpc>
              <a:buFont typeface="Wingdings 2" pitchFamily="18" charset="2"/>
              <a:buNone/>
              <a:defRPr/>
            </a:pPr>
            <a:r>
              <a:rPr lang="en-US" sz="2000" b="1" u="sng" smtClean="0">
                <a:solidFill>
                  <a:schemeClr val="hlink"/>
                </a:solidFill>
              </a:rPr>
              <a:t>TSD</a:t>
            </a:r>
            <a:r>
              <a:rPr lang="en-US" sz="2000" b="1" smtClean="0"/>
              <a:t>:</a:t>
            </a:r>
            <a:r>
              <a:rPr lang="en-US" sz="2000" b="1" smtClean="0">
                <a:solidFill>
                  <a:schemeClr val="hlink"/>
                </a:solidFill>
              </a:rPr>
              <a:t> </a:t>
            </a:r>
            <a:r>
              <a:rPr lang="tr-TR" sz="2000" smtClean="0"/>
              <a:t>Türk Seramik Derneği</a:t>
            </a:r>
          </a:p>
          <a:p>
            <a:pPr eaLnBrk="1" hangingPunct="1">
              <a:lnSpc>
                <a:spcPct val="140000"/>
              </a:lnSpc>
              <a:buFont typeface="Wingdings 2" pitchFamily="18" charset="2"/>
              <a:buNone/>
              <a:defRPr/>
            </a:pPr>
            <a:r>
              <a:rPr lang="en-US" sz="2000" b="1" u="sng" smtClean="0">
                <a:solidFill>
                  <a:schemeClr val="hlink"/>
                </a:solidFill>
              </a:rPr>
              <a:t>OAIB</a:t>
            </a:r>
            <a:r>
              <a:rPr lang="en-US" sz="2000" b="1" smtClean="0"/>
              <a:t>: </a:t>
            </a:r>
            <a:r>
              <a:rPr lang="tr-TR" sz="2000" smtClean="0"/>
              <a:t>Orta Anadolu İhracatçı Birlikleri</a:t>
            </a:r>
          </a:p>
          <a:p>
            <a:pPr eaLnBrk="1" hangingPunct="1">
              <a:lnSpc>
                <a:spcPct val="140000"/>
              </a:lnSpc>
              <a:buFont typeface="Wingdings 2" pitchFamily="18" charset="2"/>
              <a:buNone/>
              <a:defRPr/>
            </a:pPr>
            <a:r>
              <a:rPr lang="tr-TR" sz="2000" b="1" u="sng" smtClean="0">
                <a:solidFill>
                  <a:schemeClr val="hlink"/>
                </a:solidFill>
              </a:rPr>
              <a:t>EBK</a:t>
            </a:r>
            <a:r>
              <a:rPr lang="tr-TR" sz="2000" b="1" smtClean="0"/>
              <a:t>: </a:t>
            </a:r>
            <a:r>
              <a:rPr lang="tr-TR" sz="2000" smtClean="0"/>
              <a:t>Eskişehir-Bilecik-Kütahya Seramik İş Kümesi Derneği</a:t>
            </a:r>
          </a:p>
        </p:txBody>
      </p:sp>
      <p:pic>
        <p:nvPicPr>
          <p:cNvPr id="37890"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
        <p:nvSpPr>
          <p:cNvPr id="30723" name="1 Başlık"/>
          <p:cNvSpPr>
            <a:spLocks noGrp="1"/>
          </p:cNvSpPr>
          <p:nvPr>
            <p:ph type="title"/>
          </p:nvPr>
        </p:nvSpPr>
        <p:spPr/>
        <p:txBody>
          <a:bodyPr/>
          <a:lstStyle/>
          <a:p>
            <a:pPr eaLnBrk="1" hangingPunct="1">
              <a:defRPr/>
            </a:pPr>
            <a:r>
              <a:rPr lang="tr-TR" sz="2800" b="1" smtClean="0">
                <a:solidFill>
                  <a:srgbClr val="0033CC"/>
                </a:solidFill>
                <a:effectLst>
                  <a:outerShdw blurRad="38100" dist="38100" dir="2700000" algn="tl">
                    <a:srgbClr val="000000"/>
                  </a:outerShdw>
                </a:effectLst>
              </a:rPr>
              <a:t>İlgili Kuruluşlar ve Ortak Çalışmalar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Başlık"/>
          <p:cNvSpPr>
            <a:spLocks noGrp="1"/>
          </p:cNvSpPr>
          <p:nvPr>
            <p:ph type="title"/>
          </p:nvPr>
        </p:nvSpPr>
        <p:spPr/>
        <p:txBody>
          <a:bodyPr/>
          <a:lstStyle/>
          <a:p>
            <a:pPr algn="l" eaLnBrk="1" hangingPunct="1">
              <a:defRPr/>
            </a:pPr>
            <a:r>
              <a:rPr lang="tr-TR" sz="2400" b="1" smtClean="0">
                <a:solidFill>
                  <a:srgbClr val="0033CC"/>
                </a:solidFill>
                <a:effectLst>
                  <a:outerShdw blurRad="38100" dist="38100" dir="2700000" algn="tl">
                    <a:srgbClr val="000000"/>
                  </a:outerShdw>
                </a:effectLst>
              </a:rPr>
              <a:t>Türk Seramik Derneği (TSD) ile:</a:t>
            </a:r>
          </a:p>
        </p:txBody>
      </p:sp>
      <p:sp>
        <p:nvSpPr>
          <p:cNvPr id="38914" name="3 Dikdörtgen"/>
          <p:cNvSpPr>
            <a:spLocks noChangeArrowheads="1"/>
          </p:cNvSpPr>
          <p:nvPr/>
        </p:nvSpPr>
        <p:spPr bwMode="auto">
          <a:xfrm>
            <a:off x="395288" y="1557338"/>
            <a:ext cx="8280400" cy="646112"/>
          </a:xfrm>
          <a:prstGeom prst="rect">
            <a:avLst/>
          </a:prstGeom>
          <a:noFill/>
          <a:ln w="9525">
            <a:noFill/>
            <a:miter lim="800000"/>
            <a:headEnd/>
            <a:tailEnd/>
          </a:ln>
        </p:spPr>
        <p:txBody>
          <a:bodyPr>
            <a:spAutoFit/>
          </a:bodyPr>
          <a:lstStyle/>
          <a:p>
            <a:r>
              <a:rPr lang="tr-TR">
                <a:latin typeface="Georgia" pitchFamily="18" charset="0"/>
              </a:rPr>
              <a:t>Türk Seramik Derneği ve Anadolu Üniversitesi tarafından 10-12 Ekim 2011 tarihlerinde II. Uluslararası Seramik, Cam, Emaye, Sır ve Boya Kongresi</a:t>
            </a:r>
          </a:p>
        </p:txBody>
      </p:sp>
      <p:pic>
        <p:nvPicPr>
          <p:cNvPr id="38915" name="Picture 2"/>
          <p:cNvPicPr>
            <a:picLocks noChangeAspect="1" noChangeArrowheads="1"/>
          </p:cNvPicPr>
          <p:nvPr/>
        </p:nvPicPr>
        <p:blipFill>
          <a:blip r:embed="rId2"/>
          <a:srcRect t="25000" r="27344" b="58334"/>
          <a:stretch>
            <a:fillRect/>
          </a:stretch>
        </p:blipFill>
        <p:spPr bwMode="auto">
          <a:xfrm>
            <a:off x="827088" y="2276475"/>
            <a:ext cx="7086600" cy="1219200"/>
          </a:xfrm>
          <a:prstGeom prst="rect">
            <a:avLst/>
          </a:prstGeom>
          <a:noFill/>
          <a:ln w="9525">
            <a:noFill/>
            <a:miter lim="800000"/>
            <a:headEnd/>
            <a:tailEnd/>
          </a:ln>
        </p:spPr>
      </p:pic>
      <p:pic>
        <p:nvPicPr>
          <p:cNvPr id="38916" name="Picture 2"/>
          <p:cNvPicPr>
            <a:picLocks noChangeAspect="1" noChangeArrowheads="1"/>
          </p:cNvPicPr>
          <p:nvPr/>
        </p:nvPicPr>
        <p:blipFill>
          <a:blip r:embed="rId3"/>
          <a:srcRect l="2579" t="19313" r="36884" b="65923"/>
          <a:stretch>
            <a:fillRect/>
          </a:stretch>
        </p:blipFill>
        <p:spPr bwMode="auto">
          <a:xfrm>
            <a:off x="827088" y="4797425"/>
            <a:ext cx="7129462" cy="1223963"/>
          </a:xfrm>
          <a:prstGeom prst="rect">
            <a:avLst/>
          </a:prstGeom>
          <a:noFill/>
          <a:ln w="9525">
            <a:noFill/>
            <a:miter lim="800000"/>
            <a:headEnd/>
            <a:tailEnd/>
          </a:ln>
        </p:spPr>
      </p:pic>
      <p:sp>
        <p:nvSpPr>
          <p:cNvPr id="38917" name="6 Dikdörtgen"/>
          <p:cNvSpPr>
            <a:spLocks noChangeArrowheads="1"/>
          </p:cNvSpPr>
          <p:nvPr/>
        </p:nvSpPr>
        <p:spPr bwMode="auto">
          <a:xfrm>
            <a:off x="323850" y="4076700"/>
            <a:ext cx="8280400" cy="646113"/>
          </a:xfrm>
          <a:prstGeom prst="rect">
            <a:avLst/>
          </a:prstGeom>
          <a:noFill/>
          <a:ln w="9525">
            <a:noFill/>
            <a:miter lim="800000"/>
            <a:headEnd/>
            <a:tailEnd/>
          </a:ln>
        </p:spPr>
        <p:txBody>
          <a:bodyPr>
            <a:spAutoFit/>
          </a:bodyPr>
          <a:lstStyle/>
          <a:p>
            <a:r>
              <a:rPr lang="tr-TR">
                <a:latin typeface="Georgia" pitchFamily="18" charset="0"/>
              </a:rPr>
              <a:t>Türk Seramik Derneği ve Afyon Kocatepe Üniversitesi tarafından 22-24 Kasım 2012 tarihlerinde, VIII. Uluslarası Katılımlı Seramik Kongresi</a:t>
            </a:r>
          </a:p>
        </p:txBody>
      </p:sp>
      <p:pic>
        <p:nvPicPr>
          <p:cNvPr id="38918" name="Picture 2"/>
          <p:cNvPicPr>
            <a:picLocks noChangeAspect="1" noChangeArrowheads="1"/>
          </p:cNvPicPr>
          <p:nvPr/>
        </p:nvPicPr>
        <p:blipFill>
          <a:blip r:embed="rId4"/>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2 İçerik Yer Tutucusu"/>
          <p:cNvSpPr>
            <a:spLocks noGrp="1"/>
          </p:cNvSpPr>
          <p:nvPr>
            <p:ph sz="quarter" idx="1"/>
          </p:nvPr>
        </p:nvSpPr>
        <p:spPr>
          <a:xfrm>
            <a:off x="323850" y="1916113"/>
            <a:ext cx="8496300" cy="4321175"/>
          </a:xfrm>
        </p:spPr>
        <p:txBody>
          <a:bodyPr/>
          <a:lstStyle/>
          <a:p>
            <a:pPr eaLnBrk="1" hangingPunct="1">
              <a:buClr>
                <a:srgbClr val="FF0000"/>
              </a:buClr>
              <a:buFont typeface="Wingdings" pitchFamily="2" charset="2"/>
              <a:buChar char="q"/>
            </a:pPr>
            <a:r>
              <a:rPr lang="tr-TR" sz="2800" smtClean="0"/>
              <a:t>Mart 2007’de başlatılan “Kümelenme Politikasının Geliştirilmesi Projesi”. </a:t>
            </a:r>
          </a:p>
          <a:p>
            <a:pPr eaLnBrk="1" hangingPunct="1">
              <a:buClr>
                <a:srgbClr val="FF0000"/>
              </a:buClr>
              <a:buFont typeface="Wingdings" pitchFamily="2" charset="2"/>
              <a:buChar char="q"/>
            </a:pPr>
            <a:endParaRPr lang="tr-TR" sz="2800" smtClean="0"/>
          </a:p>
          <a:p>
            <a:pPr eaLnBrk="1" hangingPunct="1">
              <a:buClr>
                <a:srgbClr val="FF0000"/>
              </a:buClr>
              <a:buFont typeface="Wingdings" pitchFamily="2" charset="2"/>
              <a:buChar char="q"/>
            </a:pPr>
            <a:r>
              <a:rPr lang="tr-TR" sz="2800" smtClean="0"/>
              <a:t>EBK Seramik İş Kümesi’ndeki firmalar ve önemli paydaşlar (Üniversiteler, Odalar, SAM vb.) yol haritası hazırlama sürecinin başından bu yana çalışmalara etkin bir şekilde dâhil olmuş ve sürece katkı sağlamışlardır.</a:t>
            </a:r>
          </a:p>
        </p:txBody>
      </p:sp>
      <p:pic>
        <p:nvPicPr>
          <p:cNvPr id="39938"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
        <p:nvSpPr>
          <p:cNvPr id="7" name="6 Dikdörtgen"/>
          <p:cNvSpPr/>
          <p:nvPr/>
        </p:nvSpPr>
        <p:spPr>
          <a:xfrm>
            <a:off x="323850" y="404813"/>
            <a:ext cx="6840538" cy="822325"/>
          </a:xfrm>
          <a:prstGeom prst="rect">
            <a:avLst/>
          </a:prstGeom>
        </p:spPr>
        <p:txBody>
          <a:bodyPr>
            <a:spAutoFit/>
          </a:bodyPr>
          <a:lstStyle/>
          <a:p>
            <a:pPr>
              <a:defRPr/>
            </a:pPr>
            <a:r>
              <a:rPr lang="tr-TR" sz="2400" b="1" dirty="0">
                <a:solidFill>
                  <a:srgbClr val="0033CC"/>
                </a:solidFill>
                <a:effectLst>
                  <a:outerShdw blurRad="38100" dist="38100" dir="2700000" algn="tl">
                    <a:srgbClr val="000000"/>
                  </a:outerShdw>
                </a:effectLst>
                <a:latin typeface="Georgia" pitchFamily="18" charset="0"/>
              </a:rPr>
              <a:t>EBK Seramik İş Kümesi Derneği ile:</a:t>
            </a:r>
            <a:r>
              <a:rPr lang="tr-TR" sz="2400" dirty="0">
                <a:solidFill>
                  <a:srgbClr val="7B9899"/>
                </a:solidFill>
                <a:latin typeface="Georgia" pitchFamily="18" charset="0"/>
              </a:rPr>
              <a:t/>
            </a:r>
            <a:br>
              <a:rPr lang="tr-TR" sz="2400" dirty="0">
                <a:solidFill>
                  <a:srgbClr val="7B9899"/>
                </a:solidFill>
                <a:latin typeface="Georgia" pitchFamily="18" charset="0"/>
              </a:rPr>
            </a:br>
            <a:endParaRPr lang="tr-TR" sz="2400" dirty="0">
              <a:solidFill>
                <a:srgbClr val="7B9899"/>
              </a:solidFill>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625" y="333375"/>
            <a:ext cx="8534400" cy="654050"/>
          </a:xfrm>
        </p:spPr>
        <p:txBody>
          <a:bodyPr>
            <a:normAutofit fontScale="90000"/>
          </a:bodyPr>
          <a:lstStyle/>
          <a:p>
            <a:pPr eaLnBrk="1" fontAlgn="auto" hangingPunct="1">
              <a:spcAft>
                <a:spcPts val="0"/>
              </a:spcAft>
              <a:defRPr/>
            </a:pP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endParaRPr lang="tr-TR" dirty="0"/>
          </a:p>
        </p:txBody>
      </p:sp>
      <p:sp>
        <p:nvSpPr>
          <p:cNvPr id="40962" name="2 İçerik Yer Tutucusu"/>
          <p:cNvSpPr>
            <a:spLocks noGrp="1"/>
          </p:cNvSpPr>
          <p:nvPr>
            <p:ph sz="quarter" idx="1"/>
          </p:nvPr>
        </p:nvSpPr>
        <p:spPr>
          <a:xfrm>
            <a:off x="301625" y="1527175"/>
            <a:ext cx="8504238" cy="4997450"/>
          </a:xfrm>
        </p:spPr>
        <p:txBody>
          <a:bodyPr/>
          <a:lstStyle/>
          <a:p>
            <a:pPr eaLnBrk="1" hangingPunct="1">
              <a:buClr>
                <a:srgbClr val="FF0000"/>
              </a:buClr>
              <a:buFont typeface="Wingdings" pitchFamily="2" charset="2"/>
              <a:buChar char="q"/>
            </a:pPr>
            <a:r>
              <a:rPr lang="tr-TR" sz="1800" smtClean="0"/>
              <a:t>Pilot tesis kurulumunu değerlendirmek amacıyla İspanya’daki Instituto de</a:t>
            </a:r>
          </a:p>
          <a:p>
            <a:pPr eaLnBrk="1" hangingPunct="1">
              <a:buFont typeface="Wingdings 2" pitchFamily="18" charset="2"/>
              <a:buNone/>
            </a:pPr>
            <a:r>
              <a:rPr lang="tr-TR" sz="1800" smtClean="0"/>
              <a:t>Tecnologia Ceramic (ITC)  laboratuvarlarını yapılan ziyaret.</a:t>
            </a:r>
          </a:p>
          <a:p>
            <a:pPr eaLnBrk="1" hangingPunct="1">
              <a:buClr>
                <a:srgbClr val="FF0000"/>
              </a:buClr>
              <a:buFont typeface="Wingdings" pitchFamily="2" charset="2"/>
              <a:buChar char="q"/>
            </a:pPr>
            <a:r>
              <a:rPr lang="tr-TR" sz="1800" smtClean="0"/>
              <a:t>ITC-SAM-EBK işbirliğiyle “seramik karo endüstrisinde enerji tasarrufu” konulu çalıştay organizasyonu (7-8 Haziran 2012).</a:t>
            </a:r>
          </a:p>
          <a:p>
            <a:pPr eaLnBrk="1" hangingPunct="1"/>
            <a:endParaRPr lang="tr-TR" sz="1800" smtClean="0"/>
          </a:p>
          <a:p>
            <a:pPr eaLnBrk="1" hangingPunct="1"/>
            <a:endParaRPr lang="tr-TR" sz="1800" smtClean="0"/>
          </a:p>
          <a:p>
            <a:pPr eaLnBrk="1" hangingPunct="1"/>
            <a:endParaRPr lang="tr-TR" sz="1800" smtClean="0"/>
          </a:p>
          <a:p>
            <a:pPr eaLnBrk="1" hangingPunct="1"/>
            <a:endParaRPr lang="tr-TR" sz="1800" smtClean="0"/>
          </a:p>
          <a:p>
            <a:pPr eaLnBrk="1" hangingPunct="1"/>
            <a:endParaRPr lang="tr-TR" sz="1800" smtClean="0"/>
          </a:p>
          <a:p>
            <a:pPr eaLnBrk="1" hangingPunct="1"/>
            <a:endParaRPr lang="tr-TR" sz="1800" smtClean="0"/>
          </a:p>
          <a:p>
            <a:pPr eaLnBrk="1" hangingPunct="1"/>
            <a:endParaRPr lang="tr-TR" sz="1800" smtClean="0"/>
          </a:p>
          <a:p>
            <a:pPr eaLnBrk="1" hangingPunct="1"/>
            <a:endParaRPr lang="tr-TR" sz="1800" smtClean="0"/>
          </a:p>
          <a:p>
            <a:pPr eaLnBrk="1" hangingPunct="1"/>
            <a:endParaRPr lang="tr-TR" sz="1800" smtClean="0"/>
          </a:p>
          <a:p>
            <a:pPr eaLnBrk="1" hangingPunct="1"/>
            <a:endParaRPr lang="tr-TR" sz="1800" smtClean="0"/>
          </a:p>
          <a:p>
            <a:pPr eaLnBrk="1" hangingPunct="1"/>
            <a:endParaRPr lang="tr-TR" sz="1800" smtClean="0"/>
          </a:p>
        </p:txBody>
      </p:sp>
      <p:pic>
        <p:nvPicPr>
          <p:cNvPr id="40963" name="Picture 2"/>
          <p:cNvPicPr>
            <a:picLocks noChangeAspect="1" noChangeArrowheads="1"/>
          </p:cNvPicPr>
          <p:nvPr/>
        </p:nvPicPr>
        <p:blipFill>
          <a:blip r:embed="rId2"/>
          <a:srcRect l="9222" t="14391" r="8090" b="16704"/>
          <a:stretch>
            <a:fillRect/>
          </a:stretch>
        </p:blipFill>
        <p:spPr bwMode="auto">
          <a:xfrm>
            <a:off x="2124075" y="2997200"/>
            <a:ext cx="5111750" cy="3194050"/>
          </a:xfrm>
          <a:prstGeom prst="rect">
            <a:avLst/>
          </a:prstGeom>
          <a:noFill/>
          <a:ln w="9525">
            <a:noFill/>
            <a:miter lim="800000"/>
            <a:headEnd/>
            <a:tailEnd/>
          </a:ln>
        </p:spPr>
      </p:pic>
      <p:sp>
        <p:nvSpPr>
          <p:cNvPr id="5" name="4 Dikdörtgen"/>
          <p:cNvSpPr/>
          <p:nvPr/>
        </p:nvSpPr>
        <p:spPr>
          <a:xfrm>
            <a:off x="323850" y="404813"/>
            <a:ext cx="6840538" cy="822325"/>
          </a:xfrm>
          <a:prstGeom prst="rect">
            <a:avLst/>
          </a:prstGeom>
        </p:spPr>
        <p:txBody>
          <a:bodyPr>
            <a:spAutoFit/>
          </a:bodyPr>
          <a:lstStyle/>
          <a:p>
            <a:pPr>
              <a:defRPr/>
            </a:pPr>
            <a:r>
              <a:rPr lang="tr-TR" sz="2400" b="1" dirty="0">
                <a:solidFill>
                  <a:srgbClr val="0033CC"/>
                </a:solidFill>
                <a:effectLst>
                  <a:outerShdw blurRad="38100" dist="38100" dir="2700000" algn="tl">
                    <a:srgbClr val="000000"/>
                  </a:outerShdw>
                </a:effectLst>
                <a:latin typeface="Georgia" pitchFamily="18" charset="0"/>
              </a:rPr>
              <a:t>EBK Seramik İş Kümesi Derneği ile:</a:t>
            </a:r>
            <a:r>
              <a:rPr lang="tr-TR" sz="2400" dirty="0">
                <a:solidFill>
                  <a:srgbClr val="7B9899"/>
                </a:solidFill>
                <a:latin typeface="Georgia" pitchFamily="18" charset="0"/>
              </a:rPr>
              <a:t/>
            </a:r>
            <a:br>
              <a:rPr lang="tr-TR" sz="2400" dirty="0">
                <a:solidFill>
                  <a:srgbClr val="7B9899"/>
                </a:solidFill>
                <a:latin typeface="Georgia" pitchFamily="18" charset="0"/>
              </a:rPr>
            </a:br>
            <a:endParaRPr lang="tr-TR" sz="2400" dirty="0">
              <a:solidFill>
                <a:srgbClr val="7B9899"/>
              </a:solidFill>
              <a:latin typeface="Georgia" pitchFamily="18" charset="0"/>
            </a:endParaRPr>
          </a:p>
        </p:txBody>
      </p:sp>
      <p:pic>
        <p:nvPicPr>
          <p:cNvPr id="40965"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Eğitim ve diğer destekler</a:t>
            </a:r>
          </a:p>
        </p:txBody>
      </p:sp>
      <p:sp>
        <p:nvSpPr>
          <p:cNvPr id="41986" name="2 İçerik Yer Tutucusu"/>
          <p:cNvSpPr>
            <a:spLocks noGrp="1"/>
          </p:cNvSpPr>
          <p:nvPr>
            <p:ph sz="quarter" idx="1"/>
          </p:nvPr>
        </p:nvSpPr>
        <p:spPr>
          <a:xfrm>
            <a:off x="301625" y="1527175"/>
            <a:ext cx="8504238" cy="4572000"/>
          </a:xfrm>
        </p:spPr>
        <p:txBody>
          <a:bodyPr/>
          <a:lstStyle/>
          <a:p>
            <a:pPr eaLnBrk="1" hangingPunct="1"/>
            <a:r>
              <a:rPr lang="tr-TR" sz="2000" smtClean="0"/>
              <a:t>ITC-SAM-EBK/SAM-EBK işbirliğiyle yeni eğitimlerin organize edilmesi planlanmaktadır.</a:t>
            </a:r>
          </a:p>
          <a:p>
            <a:pPr marL="730250" lvl="1" indent="-457200" eaLnBrk="1" hangingPunct="1">
              <a:buFont typeface="Georgia" pitchFamily="18" charset="0"/>
              <a:buAutoNum type="arabicPeriod"/>
            </a:pPr>
            <a:r>
              <a:rPr lang="tr-TR" sz="2000" smtClean="0">
                <a:solidFill>
                  <a:srgbClr val="0033CC"/>
                </a:solidFill>
              </a:rPr>
              <a:t>Seramik karo dekorasyon eğitimi</a:t>
            </a:r>
          </a:p>
          <a:p>
            <a:pPr marL="730250" lvl="1" indent="-457200" eaLnBrk="1" hangingPunct="1">
              <a:buFont typeface="Georgia" pitchFamily="18" charset="0"/>
              <a:buAutoNum type="arabicPeriod"/>
            </a:pPr>
            <a:r>
              <a:rPr lang="tr-TR" sz="2000" smtClean="0">
                <a:solidFill>
                  <a:srgbClr val="0033CC"/>
                </a:solidFill>
              </a:rPr>
              <a:t>Çevre trendleri ve seramik endüstrisine uygulanabilirliği</a:t>
            </a:r>
          </a:p>
          <a:p>
            <a:pPr marL="730250" lvl="1" indent="-457200" eaLnBrk="1" hangingPunct="1">
              <a:buFont typeface="Georgia" pitchFamily="18" charset="0"/>
              <a:buAutoNum type="arabicPeriod"/>
            </a:pPr>
            <a:r>
              <a:rPr lang="tr-TR" sz="2000" smtClean="0">
                <a:solidFill>
                  <a:srgbClr val="0033CC"/>
                </a:solidFill>
              </a:rPr>
              <a:t>Seramik endüstrisine çevre yönetimi</a:t>
            </a:r>
          </a:p>
          <a:p>
            <a:pPr eaLnBrk="1" hangingPunct="1"/>
            <a:endParaRPr lang="tr-TR" sz="2000" smtClean="0"/>
          </a:p>
        </p:txBody>
      </p:sp>
      <p:pic>
        <p:nvPicPr>
          <p:cNvPr id="41987" name="Picture 2"/>
          <p:cNvPicPr>
            <a:picLocks noChangeAspect="1" noChangeArrowheads="1"/>
          </p:cNvPicPr>
          <p:nvPr/>
        </p:nvPicPr>
        <p:blipFill>
          <a:blip r:embed="rId2"/>
          <a:srcRect l="19559" t="32111" r="16949" b="10797"/>
          <a:stretch>
            <a:fillRect/>
          </a:stretch>
        </p:blipFill>
        <p:spPr bwMode="auto">
          <a:xfrm>
            <a:off x="1679575" y="3294063"/>
            <a:ext cx="5268913" cy="3087687"/>
          </a:xfrm>
          <a:prstGeom prst="rect">
            <a:avLst/>
          </a:prstGeom>
          <a:noFill/>
          <a:ln w="9525">
            <a:noFill/>
            <a:miter lim="800000"/>
            <a:headEnd/>
            <a:tailEnd/>
          </a:ln>
        </p:spPr>
      </p:pic>
      <p:pic>
        <p:nvPicPr>
          <p:cNvPr id="41988"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nvGraphicFramePr>
        <p:xfrm>
          <a:off x="1475656" y="1772816"/>
          <a:ext cx="6624736"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0" name="1 Başlık"/>
          <p:cNvSpPr>
            <a:spLocks noGrp="1"/>
          </p:cNvSpPr>
          <p:nvPr>
            <p:ph type="title"/>
          </p:nvPr>
        </p:nvSpPr>
        <p:spPr/>
        <p:txBody>
          <a:bodyPr/>
          <a:lstStyle/>
          <a:p>
            <a:pPr eaLnBrk="1" hangingPunct="1">
              <a:defRPr/>
            </a:pPr>
            <a:r>
              <a:rPr lang="tr-TR" sz="3200" b="1" dirty="0" smtClean="0">
                <a:solidFill>
                  <a:srgbClr val="0033CC"/>
                </a:solidFill>
                <a:effectLst>
                  <a:outerShdw blurRad="38100" dist="38100" dir="2700000" algn="tl">
                    <a:srgbClr val="000000"/>
                  </a:outerShdw>
                </a:effectLst>
              </a:rPr>
              <a:t>Tarihçesi</a:t>
            </a:r>
          </a:p>
        </p:txBody>
      </p:sp>
      <p:sp>
        <p:nvSpPr>
          <p:cNvPr id="17411" name="2 İçerik Yer Tutucusu"/>
          <p:cNvSpPr>
            <a:spLocks noGrp="1"/>
          </p:cNvSpPr>
          <p:nvPr>
            <p:ph sz="quarter" idx="1"/>
          </p:nvPr>
        </p:nvSpPr>
        <p:spPr>
          <a:xfrm>
            <a:off x="301625" y="1527175"/>
            <a:ext cx="8504238" cy="461963"/>
          </a:xfrm>
        </p:spPr>
        <p:txBody>
          <a:bodyPr/>
          <a:lstStyle/>
          <a:p>
            <a:pPr algn="ctr" eaLnBrk="1" hangingPunct="1">
              <a:buFont typeface="Wingdings 2" pitchFamily="18" charset="2"/>
              <a:buNone/>
            </a:pPr>
            <a:r>
              <a:rPr lang="tr-TR" sz="2000" b="1" smtClean="0"/>
              <a:t>19 Mart 1998 Kuruluş:</a:t>
            </a:r>
          </a:p>
          <a:p>
            <a:pPr algn="ctr" eaLnBrk="1" hangingPunct="1">
              <a:buFont typeface="Wingdings 2" pitchFamily="18" charset="2"/>
              <a:buNone/>
            </a:pPr>
            <a:endParaRPr lang="tr-TR" sz="2000" b="1" smtClean="0"/>
          </a:p>
          <a:p>
            <a:pPr eaLnBrk="1" hangingPunct="1"/>
            <a:endParaRPr lang="tr-TR" b="1" smtClean="0"/>
          </a:p>
        </p:txBody>
      </p:sp>
      <p:pic>
        <p:nvPicPr>
          <p:cNvPr id="17412" name="Picture 2"/>
          <p:cNvPicPr>
            <a:picLocks noChangeAspect="1" noChangeArrowheads="1"/>
          </p:cNvPicPr>
          <p:nvPr/>
        </p:nvPicPr>
        <p:blipFill>
          <a:blip r:embed="rId7"/>
          <a:srcRect b="18867"/>
          <a:stretch>
            <a:fillRect/>
          </a:stretch>
        </p:blipFill>
        <p:spPr bwMode="auto">
          <a:xfrm>
            <a:off x="7731125" y="188913"/>
            <a:ext cx="1233488" cy="765175"/>
          </a:xfrm>
          <a:prstGeom prst="rect">
            <a:avLst/>
          </a:prstGeom>
          <a:noFill/>
          <a:ln w="9525">
            <a:noFill/>
            <a:miter lim="800000"/>
            <a:headEnd/>
            <a:tailEnd/>
          </a:ln>
        </p:spPr>
      </p:pic>
      <p:sp>
        <p:nvSpPr>
          <p:cNvPr id="8" name="7 Oval"/>
          <p:cNvSpPr/>
          <p:nvPr/>
        </p:nvSpPr>
        <p:spPr>
          <a:xfrm>
            <a:off x="3995738" y="3573463"/>
            <a:ext cx="158432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7414" name="8 Metin kutusu"/>
          <p:cNvSpPr txBox="1">
            <a:spLocks noChangeArrowheads="1"/>
          </p:cNvSpPr>
          <p:nvPr/>
        </p:nvSpPr>
        <p:spPr bwMode="auto">
          <a:xfrm>
            <a:off x="4302125" y="4079875"/>
            <a:ext cx="1089025" cy="461963"/>
          </a:xfrm>
          <a:prstGeom prst="rect">
            <a:avLst/>
          </a:prstGeom>
          <a:noFill/>
          <a:ln w="9525">
            <a:noFill/>
            <a:miter lim="800000"/>
            <a:headEnd/>
            <a:tailEnd/>
          </a:ln>
        </p:spPr>
        <p:txBody>
          <a:bodyPr>
            <a:spAutoFit/>
          </a:bodyPr>
          <a:lstStyle/>
          <a:p>
            <a:pPr algn="ctr"/>
            <a:r>
              <a:rPr lang="tr-TR" sz="2400" b="1">
                <a:solidFill>
                  <a:schemeClr val="bg1"/>
                </a:solidFill>
                <a:latin typeface="Georgia" pitchFamily="18" charset="0"/>
              </a:rPr>
              <a:t>SAM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idx="4294967295"/>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Eğitim ve diğer destekler</a:t>
            </a:r>
          </a:p>
        </p:txBody>
      </p:sp>
      <p:pic>
        <p:nvPicPr>
          <p:cNvPr id="43010"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pic>
        <p:nvPicPr>
          <p:cNvPr id="43011" name="Picture 4"/>
          <p:cNvPicPr>
            <a:picLocks noChangeAspect="1" noChangeArrowheads="1"/>
          </p:cNvPicPr>
          <p:nvPr/>
        </p:nvPicPr>
        <p:blipFill>
          <a:blip r:embed="rId3"/>
          <a:srcRect l="2013" t="29327" r="14563" b="33266"/>
          <a:stretch>
            <a:fillRect/>
          </a:stretch>
        </p:blipFill>
        <p:spPr bwMode="auto">
          <a:xfrm>
            <a:off x="323850" y="2349500"/>
            <a:ext cx="8564563" cy="3384550"/>
          </a:xfrm>
          <a:prstGeom prst="rect">
            <a:avLst/>
          </a:prstGeom>
          <a:noFill/>
          <a:ln w="9525">
            <a:noFill/>
            <a:miter lim="800000"/>
            <a:headEnd/>
            <a:tailEnd/>
          </a:ln>
        </p:spPr>
      </p:pic>
      <p:sp>
        <p:nvSpPr>
          <p:cNvPr id="8" name="7 Dikdörtgen"/>
          <p:cNvSpPr/>
          <p:nvPr/>
        </p:nvSpPr>
        <p:spPr>
          <a:xfrm>
            <a:off x="449263" y="1700213"/>
            <a:ext cx="2970212" cy="457200"/>
          </a:xfrm>
          <a:prstGeom prst="rect">
            <a:avLst/>
          </a:prstGeom>
        </p:spPr>
        <p:txBody>
          <a:bodyPr wrap="none">
            <a:spAutoFit/>
          </a:bodyPr>
          <a:lstStyle/>
          <a:p>
            <a:pPr algn="just" hangingPunct="0"/>
            <a:r>
              <a:rPr lang="tr-TR" sz="2400" b="1">
                <a:solidFill>
                  <a:srgbClr val="CC0000"/>
                </a:solidFill>
                <a:latin typeface="Georgia" pitchFamily="18" charset="0"/>
                <a:cs typeface="Times New Roman" pitchFamily="18" charset="0"/>
              </a:rPr>
              <a:t>Yapılan eğitimler: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23850" y="1727200"/>
            <a:ext cx="8424863" cy="2062163"/>
          </a:xfrm>
          <a:prstGeom prst="rect">
            <a:avLst/>
          </a:prstGeom>
        </p:spPr>
        <p:txBody>
          <a:bodyPr>
            <a:spAutoFit/>
          </a:bodyPr>
          <a:lstStyle/>
          <a:p>
            <a:pPr algn="just" hangingPunct="0">
              <a:defRPr/>
            </a:pPr>
            <a:r>
              <a:rPr lang="tr-TR" sz="1600" b="1" dirty="0">
                <a:solidFill>
                  <a:srgbClr val="CC0000"/>
                </a:solidFill>
                <a:latin typeface="+mn-lt"/>
                <a:cs typeface="Times New Roman" pitchFamily="18" charset="0"/>
              </a:rPr>
              <a:t>Yayın Desteği</a:t>
            </a:r>
          </a:p>
          <a:p>
            <a:pPr algn="just" hangingPunct="0">
              <a:defRPr/>
            </a:pPr>
            <a:r>
              <a:rPr lang="tr-TR" sz="1600" dirty="0">
                <a:latin typeface="+mn-lt"/>
                <a:cs typeface="+mn-cs"/>
              </a:rPr>
              <a:t>Dünyada seramik bilimi ve teknolojisi üzerine yapılan çalışmaların özetlerinin yer aldığı </a:t>
            </a:r>
            <a:r>
              <a:rPr lang="tr-TR" sz="1600" b="1" dirty="0" err="1">
                <a:latin typeface="+mn-lt"/>
                <a:cs typeface="+mn-cs"/>
              </a:rPr>
              <a:t>World</a:t>
            </a:r>
            <a:r>
              <a:rPr lang="tr-TR" sz="1600" b="1" dirty="0">
                <a:latin typeface="+mn-lt"/>
                <a:cs typeface="+mn-cs"/>
              </a:rPr>
              <a:t> </a:t>
            </a:r>
            <a:r>
              <a:rPr lang="tr-TR" sz="1600" b="1" dirty="0" err="1">
                <a:latin typeface="+mn-lt"/>
                <a:cs typeface="+mn-cs"/>
              </a:rPr>
              <a:t>Ceramic</a:t>
            </a:r>
            <a:r>
              <a:rPr lang="tr-TR" sz="1600" b="1" dirty="0">
                <a:latin typeface="+mn-lt"/>
                <a:cs typeface="+mn-cs"/>
              </a:rPr>
              <a:t> </a:t>
            </a:r>
            <a:r>
              <a:rPr lang="tr-TR" sz="1600" b="1" dirty="0" err="1">
                <a:latin typeface="+mn-lt"/>
                <a:cs typeface="+mn-cs"/>
              </a:rPr>
              <a:t>Abstracts</a:t>
            </a:r>
            <a:r>
              <a:rPr lang="tr-TR" sz="1600" dirty="0">
                <a:latin typeface="+mn-lt"/>
                <a:cs typeface="+mn-cs"/>
              </a:rPr>
              <a:t>‘</a:t>
            </a:r>
            <a:r>
              <a:rPr lang="tr-TR" sz="1600" dirty="0" err="1">
                <a:latin typeface="+mn-lt"/>
                <a:cs typeface="+mn-cs"/>
              </a:rPr>
              <a:t>daki</a:t>
            </a:r>
            <a:r>
              <a:rPr lang="tr-TR" sz="1600" dirty="0">
                <a:latin typeface="+mn-lt"/>
                <a:cs typeface="+mn-cs"/>
              </a:rPr>
              <a:t> bilgilerin, seramik sektörü ile ilgili konular paralelinde düzenlenip, işbirliği ortağı firmalarla paylaşılması için çalışmalar yapılmaktadır. Böylelikle, seramik bilim ve teknolojisindeki gelişmelerde sektör düzenli olarak haberdar edilecektir. Ayrıca, bu bölümde SAM bünyesinde yapılan teknik kurul toplantı bilgileri bulunmaktadır. Toplantı raporları ve toplantı sırasında sunumu yapılan projelerin sunuları siteye eklenmiş ve işbirliği ortağı firma kullanıcılarının kullanımına sunulmuştur. </a:t>
            </a:r>
          </a:p>
        </p:txBody>
      </p:sp>
      <p:pic>
        <p:nvPicPr>
          <p:cNvPr id="44034"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
        <p:nvSpPr>
          <p:cNvPr id="6" name="5 Dikdörtgen"/>
          <p:cNvSpPr/>
          <p:nvPr/>
        </p:nvSpPr>
        <p:spPr>
          <a:xfrm>
            <a:off x="323850" y="4235450"/>
            <a:ext cx="8496300" cy="1570038"/>
          </a:xfrm>
          <a:prstGeom prst="rect">
            <a:avLst/>
          </a:prstGeom>
        </p:spPr>
        <p:txBody>
          <a:bodyPr>
            <a:spAutoFit/>
          </a:bodyPr>
          <a:lstStyle/>
          <a:p>
            <a:pPr algn="just" hangingPunct="0">
              <a:defRPr/>
            </a:pPr>
            <a:r>
              <a:rPr lang="tr-TR" sz="1600" b="1" dirty="0">
                <a:solidFill>
                  <a:srgbClr val="CC0000"/>
                </a:solidFill>
                <a:latin typeface="+mn-lt"/>
                <a:cs typeface="Times New Roman" pitchFamily="18" charset="0"/>
              </a:rPr>
              <a:t>Firma Ziyaretleri</a:t>
            </a:r>
          </a:p>
          <a:p>
            <a:pPr algn="just" hangingPunct="0">
              <a:defRPr/>
            </a:pPr>
            <a:r>
              <a:rPr lang="tr-TR" sz="1600" dirty="0">
                <a:latin typeface="+mn-lt"/>
                <a:cs typeface="+mn-cs"/>
              </a:rPr>
              <a:t>Firmalara ziyarette bulunularak ya da firmaları </a:t>
            </a:r>
            <a:r>
              <a:rPr lang="tr-TR" sz="1600" dirty="0" err="1">
                <a:latin typeface="+mn-lt"/>
                <a:cs typeface="+mn-cs"/>
              </a:rPr>
              <a:t>SAM’a</a:t>
            </a:r>
            <a:r>
              <a:rPr lang="tr-TR" sz="1600" dirty="0">
                <a:latin typeface="+mn-lt"/>
                <a:cs typeface="+mn-cs"/>
              </a:rPr>
              <a:t> davet ederek, </a:t>
            </a:r>
            <a:r>
              <a:rPr lang="tr-TR" sz="1600" dirty="0" err="1">
                <a:latin typeface="+mn-lt"/>
                <a:cs typeface="+mn-cs"/>
              </a:rPr>
              <a:t>SAM’ın</a:t>
            </a:r>
            <a:r>
              <a:rPr lang="tr-TR" sz="1600" dirty="0">
                <a:latin typeface="+mn-lt"/>
                <a:cs typeface="+mn-cs"/>
              </a:rPr>
              <a:t> mevcut faaliyetleri hakkında bilgi verilmesinin yanında firmaların yaşadığı sorunların tartışılması, karşılıklı gündeme getirilen ar-</a:t>
            </a:r>
            <a:r>
              <a:rPr lang="tr-TR" sz="1600" dirty="0" err="1">
                <a:latin typeface="+mn-lt"/>
                <a:cs typeface="+mn-cs"/>
              </a:rPr>
              <a:t>ge</a:t>
            </a:r>
            <a:r>
              <a:rPr lang="tr-TR" sz="1600" dirty="0">
                <a:latin typeface="+mn-lt"/>
                <a:cs typeface="+mn-cs"/>
              </a:rPr>
              <a:t> konularında fikir ve bilgi paylaşımında bulunulması ve ikili işbirliklerini artırılması sağlanmaktadır. Ayrıca bu ziyaretler vasıtasıyla işbirliği ortağı firma sayısı arttırılmıştır.</a:t>
            </a:r>
          </a:p>
        </p:txBody>
      </p:sp>
      <p:sp>
        <p:nvSpPr>
          <p:cNvPr id="7" name="1 Başlık"/>
          <p:cNvSpPr>
            <a:spLocks noGrp="1"/>
          </p:cNvSpPr>
          <p:nvPr>
            <p:ph type="title" idx="4294967295"/>
          </p:nvPr>
        </p:nvSpPr>
        <p:spPr>
          <a:xfrm>
            <a:off x="301625" y="115888"/>
            <a:ext cx="8534400" cy="758825"/>
          </a:xfrm>
        </p:spPr>
        <p:txBody>
          <a:bodyPr/>
          <a:lstStyle/>
          <a:p>
            <a:pPr eaLnBrk="1" hangingPunct="1">
              <a:defRPr/>
            </a:pPr>
            <a:r>
              <a:rPr lang="tr-TR" sz="3200" b="1" smtClean="0">
                <a:solidFill>
                  <a:srgbClr val="0033CC"/>
                </a:solidFill>
                <a:effectLst>
                  <a:outerShdw blurRad="38100" dist="38100" dir="2700000" algn="tl">
                    <a:srgbClr val="000000"/>
                  </a:outerShdw>
                </a:effectLst>
              </a:rPr>
              <a:t>Eğitim ve diğer destekler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Başlık"/>
          <p:cNvSpPr>
            <a:spLocks noGrp="1"/>
          </p:cNvSpPr>
          <p:nvPr>
            <p:ph type="title"/>
          </p:nvPr>
        </p:nvSpPr>
        <p:spPr/>
        <p:txBody>
          <a:bodyPr/>
          <a:lstStyle/>
          <a:p>
            <a:pPr eaLnBrk="1" hangingPunct="1">
              <a:defRPr/>
            </a:pPr>
            <a:r>
              <a:rPr lang="tr-TR" sz="2000" b="1" smtClean="0">
                <a:solidFill>
                  <a:srgbClr val="0033CC"/>
                </a:solidFill>
                <a:effectLst>
                  <a:outerShdw blurRad="38100" dist="38100" dir="2700000" algn="tl">
                    <a:srgbClr val="000000"/>
                  </a:outerShdw>
                </a:effectLst>
              </a:rPr>
              <a:t>Ayna Komite Çalışmaları </a:t>
            </a:r>
            <a:br>
              <a:rPr lang="tr-TR" sz="2000" b="1" smtClean="0">
                <a:solidFill>
                  <a:srgbClr val="0033CC"/>
                </a:solidFill>
                <a:effectLst>
                  <a:outerShdw blurRad="38100" dist="38100" dir="2700000" algn="tl">
                    <a:srgbClr val="000000"/>
                  </a:outerShdw>
                </a:effectLst>
              </a:rPr>
            </a:br>
            <a:r>
              <a:rPr lang="tr-TR" sz="2000" b="1" smtClean="0">
                <a:solidFill>
                  <a:srgbClr val="0033CC"/>
                </a:solidFill>
                <a:effectLst>
                  <a:outerShdw blurRad="38100" dist="38100" dir="2700000" algn="tl">
                    <a:srgbClr val="000000"/>
                  </a:outerShdw>
                </a:effectLst>
              </a:rPr>
              <a:t>(MTC10 Seramik Karo Ayna Komitesi)</a:t>
            </a:r>
          </a:p>
        </p:txBody>
      </p:sp>
      <p:pic>
        <p:nvPicPr>
          <p:cNvPr id="45058" name="Picture 2"/>
          <p:cNvPicPr>
            <a:picLocks noChangeAspect="1" noChangeArrowheads="1"/>
          </p:cNvPicPr>
          <p:nvPr/>
        </p:nvPicPr>
        <p:blipFill>
          <a:blip r:embed="rId2"/>
          <a:srcRect b="18867"/>
          <a:stretch>
            <a:fillRect/>
          </a:stretch>
        </p:blipFill>
        <p:spPr bwMode="auto">
          <a:xfrm>
            <a:off x="7731125" y="188913"/>
            <a:ext cx="1233488" cy="765175"/>
          </a:xfrm>
          <a:prstGeom prst="rect">
            <a:avLst/>
          </a:prstGeom>
          <a:noFill/>
          <a:ln w="9525">
            <a:noFill/>
            <a:miter lim="800000"/>
            <a:headEnd/>
            <a:tailEnd/>
          </a:ln>
        </p:spPr>
      </p:pic>
      <p:sp>
        <p:nvSpPr>
          <p:cNvPr id="45059" name="Rectangle 1"/>
          <p:cNvSpPr>
            <a:spLocks noChangeArrowheads="1"/>
          </p:cNvSpPr>
          <p:nvPr/>
        </p:nvSpPr>
        <p:spPr bwMode="auto">
          <a:xfrm>
            <a:off x="539750" y="1484313"/>
            <a:ext cx="7777163" cy="1006475"/>
          </a:xfrm>
          <a:prstGeom prst="rect">
            <a:avLst/>
          </a:prstGeom>
          <a:noFill/>
          <a:ln w="9525">
            <a:noFill/>
            <a:miter lim="800000"/>
            <a:headEnd/>
            <a:tailEnd/>
          </a:ln>
        </p:spPr>
        <p:txBody>
          <a:bodyPr anchor="ctr">
            <a:spAutoFit/>
          </a:bodyPr>
          <a:lstStyle/>
          <a:p>
            <a:r>
              <a:rPr lang="tr-TR" sz="2000" b="1">
                <a:solidFill>
                  <a:srgbClr val="CC0000"/>
                </a:solidFill>
                <a:latin typeface="Georgia" pitchFamily="18" charset="0"/>
                <a:cs typeface="Times New Roman" pitchFamily="18" charset="0"/>
              </a:rPr>
              <a:t>Kuruluş :</a:t>
            </a:r>
            <a:r>
              <a:rPr lang="tr-TR" sz="2000">
                <a:latin typeface="Georgia" pitchFamily="18" charset="0"/>
              </a:rPr>
              <a:t> 05 Temmuz 2010</a:t>
            </a:r>
          </a:p>
          <a:p>
            <a:endParaRPr lang="tr-TR" sz="2000">
              <a:latin typeface="Georgia" pitchFamily="18" charset="0"/>
            </a:endParaRPr>
          </a:p>
          <a:p>
            <a:pPr eaLnBrk="0" hangingPunct="0"/>
            <a:r>
              <a:rPr lang="tr-TR" sz="2000">
                <a:latin typeface="Georgia" pitchFamily="18" charset="0"/>
              </a:rPr>
              <a:t></a:t>
            </a:r>
          </a:p>
        </p:txBody>
      </p:sp>
      <p:sp>
        <p:nvSpPr>
          <p:cNvPr id="45060" name="Rectangle 1"/>
          <p:cNvSpPr>
            <a:spLocks noChangeArrowheads="1"/>
          </p:cNvSpPr>
          <p:nvPr/>
        </p:nvSpPr>
        <p:spPr bwMode="auto">
          <a:xfrm>
            <a:off x="395288" y="2043113"/>
            <a:ext cx="8353425" cy="4321175"/>
          </a:xfrm>
          <a:prstGeom prst="rect">
            <a:avLst/>
          </a:prstGeom>
          <a:noFill/>
          <a:ln w="9525">
            <a:noFill/>
            <a:miter lim="800000"/>
            <a:headEnd/>
            <a:tailEnd/>
          </a:ln>
        </p:spPr>
        <p:txBody>
          <a:bodyPr anchor="ctr">
            <a:spAutoFit/>
          </a:bodyPr>
          <a:lstStyle/>
          <a:p>
            <a:pPr algn="just">
              <a:tabLst>
                <a:tab pos="457200" algn="l"/>
              </a:tabLst>
            </a:pPr>
            <a:r>
              <a:rPr lang="tr-TR" sz="2000" b="1">
                <a:solidFill>
                  <a:srgbClr val="CC0000"/>
                </a:solidFill>
                <a:latin typeface="Georgia" pitchFamily="18" charset="0"/>
                <a:cs typeface="Times New Roman" pitchFamily="18" charset="0"/>
              </a:rPr>
              <a:t>MTC 10 Seramik Karolar Ayna Komitesi Nedir, Nasıl Çalışır?</a:t>
            </a:r>
          </a:p>
          <a:p>
            <a:pPr algn="just">
              <a:tabLst>
                <a:tab pos="457200" algn="l"/>
              </a:tabLst>
            </a:pPr>
            <a:endParaRPr lang="tr-TR" sz="2000" b="1">
              <a:solidFill>
                <a:srgbClr val="CC0000"/>
              </a:solidFill>
              <a:latin typeface="Georgia" pitchFamily="18" charset="0"/>
              <a:cs typeface="Times New Roman" pitchFamily="18" charset="0"/>
            </a:endParaRPr>
          </a:p>
          <a:p>
            <a:pPr algn="just" eaLnBrk="0" hangingPunct="0">
              <a:lnSpc>
                <a:spcPct val="110000"/>
              </a:lnSpc>
              <a:buClr>
                <a:srgbClr val="FF0000"/>
              </a:buClr>
              <a:buFont typeface="Wingdings" pitchFamily="2" charset="2"/>
              <a:buChar char="Ø"/>
              <a:tabLst>
                <a:tab pos="457200" algn="l"/>
              </a:tabLst>
            </a:pPr>
            <a:r>
              <a:rPr lang="tr-TR">
                <a:latin typeface="Georgia" pitchFamily="18" charset="0"/>
              </a:rPr>
              <a:t> TSE’ye bağlı olarak çalışır. </a:t>
            </a:r>
          </a:p>
          <a:p>
            <a:pPr algn="just" eaLnBrk="0" hangingPunct="0">
              <a:lnSpc>
                <a:spcPct val="110000"/>
              </a:lnSpc>
              <a:buClr>
                <a:srgbClr val="FF0000"/>
              </a:buClr>
              <a:buFont typeface="Wingdings" pitchFamily="2" charset="2"/>
              <a:buChar char="Ø"/>
              <a:tabLst>
                <a:tab pos="457200" algn="l"/>
              </a:tabLst>
            </a:pPr>
            <a:r>
              <a:rPr lang="tr-TR">
                <a:latin typeface="Georgia" pitchFamily="18" charset="0"/>
              </a:rPr>
              <a:t> Seramik Karo Sektörü ile ilgili son gelişmeleri düzenli olarak TSE tarafından elektronik ortamda alır. </a:t>
            </a:r>
          </a:p>
          <a:p>
            <a:pPr algn="just" eaLnBrk="0" hangingPunct="0">
              <a:lnSpc>
                <a:spcPct val="110000"/>
              </a:lnSpc>
              <a:buClr>
                <a:srgbClr val="FF0000"/>
              </a:buClr>
              <a:buFont typeface="Wingdings" pitchFamily="2" charset="2"/>
              <a:buChar char="Ø"/>
              <a:tabLst>
                <a:tab pos="457200" algn="l"/>
              </a:tabLst>
            </a:pPr>
            <a:r>
              <a:rPr lang="tr-TR">
                <a:latin typeface="Georgia" pitchFamily="18" charset="0"/>
              </a:rPr>
              <a:t> Standartlar ile ilgili her gelişmeyi elektronik access sayesinde sürekli takip eder.</a:t>
            </a:r>
          </a:p>
          <a:p>
            <a:pPr algn="just" eaLnBrk="0" hangingPunct="0">
              <a:lnSpc>
                <a:spcPct val="110000"/>
              </a:lnSpc>
              <a:buClr>
                <a:srgbClr val="FF0000"/>
              </a:buClr>
              <a:buFont typeface="Wingdings" pitchFamily="2" charset="2"/>
              <a:buChar char="Ø"/>
              <a:tabLst>
                <a:tab pos="457200" algn="l"/>
              </a:tabLst>
            </a:pPr>
            <a:r>
              <a:rPr lang="tr-TR">
                <a:latin typeface="Georgia" pitchFamily="18" charset="0"/>
              </a:rPr>
              <a:t> Standart önerilerine elektronik ortamda görüş bildirir.</a:t>
            </a:r>
          </a:p>
          <a:p>
            <a:pPr algn="just" eaLnBrk="0" hangingPunct="0">
              <a:lnSpc>
                <a:spcPct val="110000"/>
              </a:lnSpc>
              <a:buClr>
                <a:srgbClr val="FF0000"/>
              </a:buClr>
              <a:buFont typeface="Wingdings" pitchFamily="2" charset="2"/>
              <a:buChar char="Ø"/>
              <a:tabLst>
                <a:tab pos="457200" algn="l"/>
              </a:tabLst>
            </a:pPr>
            <a:r>
              <a:rPr lang="tr-TR">
                <a:latin typeface="Georgia" pitchFamily="18" charset="0"/>
              </a:rPr>
              <a:t> Belirli dönemlerde toplantılar düzenleyip bir araya gelerek TSE tarafından gönderilen dokümanlar üzerinde tartışarak görüş birliğine varır.</a:t>
            </a:r>
          </a:p>
          <a:p>
            <a:pPr algn="just" eaLnBrk="0" hangingPunct="0">
              <a:lnSpc>
                <a:spcPct val="110000"/>
              </a:lnSpc>
              <a:buClr>
                <a:srgbClr val="FF0000"/>
              </a:buClr>
              <a:buFont typeface="Wingdings" pitchFamily="2" charset="2"/>
              <a:buChar char="Ø"/>
              <a:tabLst>
                <a:tab pos="457200" algn="l"/>
              </a:tabLst>
            </a:pPr>
            <a:r>
              <a:rPr lang="tr-TR">
                <a:latin typeface="Georgia" pitchFamily="18" charset="0"/>
              </a:rPr>
              <a:t> </a:t>
            </a:r>
            <a:r>
              <a:rPr lang="en-US">
                <a:latin typeface="Georgia" pitchFamily="18" charset="0"/>
              </a:rPr>
              <a:t>CEN/TC 67  </a:t>
            </a:r>
            <a:r>
              <a:rPr lang="tr-TR">
                <a:latin typeface="Georgia" pitchFamily="18" charset="0"/>
              </a:rPr>
              <a:t>Seramik karolar ve ISO/TC 189-Seramik karolar teknik komitesinin yıllık toplantılarına Türkiye adına katılarak ortak görüş bildirir. </a:t>
            </a:r>
          </a:p>
          <a:p>
            <a:pPr algn="just" eaLnBrk="0" hangingPunct="0">
              <a:lnSpc>
                <a:spcPct val="110000"/>
              </a:lnSpc>
              <a:buClr>
                <a:srgbClr val="FF0000"/>
              </a:buClr>
              <a:buFont typeface="Wingdings" pitchFamily="2" charset="2"/>
              <a:buChar char="Ø"/>
              <a:tabLst>
                <a:tab pos="457200" algn="l"/>
              </a:tabLst>
            </a:pPr>
            <a:r>
              <a:rPr lang="tr-TR">
                <a:latin typeface="Georgia" pitchFamily="18" charset="0"/>
              </a:rPr>
              <a:t> Gönüllülük esasına dayanır. Ayna komite üyeleri çalışmalarından dolayı herhangi bir ücret almamaktadır.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Başlık"/>
          <p:cNvSpPr>
            <a:spLocks noGrp="1"/>
          </p:cNvSpPr>
          <p:nvPr>
            <p:ph type="title"/>
          </p:nvPr>
        </p:nvSpPr>
        <p:spPr/>
        <p:txBody>
          <a:bodyPr/>
          <a:lstStyle/>
          <a:p>
            <a:pPr eaLnBrk="1" hangingPunct="1">
              <a:defRPr/>
            </a:pPr>
            <a:r>
              <a:rPr lang="tr-TR" sz="2000" b="1" dirty="0" smtClean="0">
                <a:solidFill>
                  <a:srgbClr val="0033CC"/>
                </a:solidFill>
                <a:effectLst>
                  <a:outerShdw blurRad="38100" dist="38100" dir="2700000" algn="tl">
                    <a:srgbClr val="000000"/>
                  </a:outerShdw>
                </a:effectLst>
              </a:rPr>
              <a:t>Ayna Komite Çalışmaları </a:t>
            </a:r>
            <a:br>
              <a:rPr lang="tr-TR" sz="2000" b="1" dirty="0" smtClean="0">
                <a:solidFill>
                  <a:srgbClr val="0033CC"/>
                </a:solidFill>
                <a:effectLst>
                  <a:outerShdw blurRad="38100" dist="38100" dir="2700000" algn="tl">
                    <a:srgbClr val="000000"/>
                  </a:outerShdw>
                </a:effectLst>
              </a:rPr>
            </a:br>
            <a:r>
              <a:rPr lang="tr-TR" sz="2000" b="1" dirty="0" smtClean="0">
                <a:solidFill>
                  <a:srgbClr val="0033CC"/>
                </a:solidFill>
                <a:effectLst>
                  <a:outerShdw blurRad="38100" dist="38100" dir="2700000" algn="tl">
                    <a:srgbClr val="000000"/>
                  </a:outerShdw>
                </a:effectLst>
              </a:rPr>
              <a:t>(MTC10 Seramik Karo Ayna Komitesi)</a:t>
            </a:r>
          </a:p>
        </p:txBody>
      </p:sp>
      <p:pic>
        <p:nvPicPr>
          <p:cNvPr id="46082" name="Picture 2"/>
          <p:cNvPicPr>
            <a:picLocks noChangeAspect="1" noChangeArrowheads="1"/>
          </p:cNvPicPr>
          <p:nvPr/>
        </p:nvPicPr>
        <p:blipFill>
          <a:blip r:embed="rId2"/>
          <a:srcRect b="18867"/>
          <a:stretch>
            <a:fillRect/>
          </a:stretch>
        </p:blipFill>
        <p:spPr bwMode="auto">
          <a:xfrm>
            <a:off x="7731125" y="188913"/>
            <a:ext cx="1233488" cy="765175"/>
          </a:xfrm>
          <a:prstGeom prst="rect">
            <a:avLst/>
          </a:prstGeom>
          <a:noFill/>
          <a:ln w="9525">
            <a:noFill/>
            <a:miter lim="800000"/>
            <a:headEnd/>
            <a:tailEnd/>
          </a:ln>
        </p:spPr>
      </p:pic>
      <p:sp>
        <p:nvSpPr>
          <p:cNvPr id="46083" name="2 İçerik Yer Tutucusu"/>
          <p:cNvSpPr>
            <a:spLocks noGrp="1"/>
          </p:cNvSpPr>
          <p:nvPr>
            <p:ph sz="quarter" idx="1"/>
          </p:nvPr>
        </p:nvSpPr>
        <p:spPr>
          <a:xfrm>
            <a:off x="395288" y="1628775"/>
            <a:ext cx="8504237" cy="4824413"/>
          </a:xfrm>
        </p:spPr>
        <p:txBody>
          <a:bodyPr/>
          <a:lstStyle/>
          <a:p>
            <a:pPr>
              <a:buFont typeface="Wingdings 2" pitchFamily="18" charset="2"/>
              <a:buNone/>
            </a:pPr>
            <a:r>
              <a:rPr lang="tr-TR" sz="2000" b="1" smtClean="0">
                <a:solidFill>
                  <a:srgbClr val="CC0000"/>
                </a:solidFill>
                <a:cs typeface="Times New Roman" pitchFamily="18" charset="0"/>
              </a:rPr>
              <a:t>Çalışma grupları </a:t>
            </a:r>
            <a:r>
              <a:rPr lang="tr-TR" sz="2000" b="1" smtClean="0">
                <a:solidFill>
                  <a:srgbClr val="FF0000"/>
                </a:solidFill>
                <a:cs typeface="Times New Roman" pitchFamily="18" charset="0"/>
              </a:rPr>
              <a:t>  </a:t>
            </a:r>
          </a:p>
          <a:p>
            <a:pPr>
              <a:buFont typeface="Wingdings 2" pitchFamily="18" charset="2"/>
              <a:buNone/>
            </a:pPr>
            <a:endParaRPr lang="tr-TR" sz="2000" smtClean="0"/>
          </a:p>
          <a:p>
            <a:r>
              <a:rPr lang="tr-TR" sz="2400" smtClean="0"/>
              <a:t>WG 1 : Test Metotları </a:t>
            </a:r>
          </a:p>
          <a:p>
            <a:r>
              <a:rPr lang="tr-TR" sz="2400" smtClean="0"/>
              <a:t>WG 2 : Ürün spesifikasyonları</a:t>
            </a:r>
          </a:p>
          <a:p>
            <a:r>
              <a:rPr lang="tr-TR" sz="2400" smtClean="0"/>
              <a:t>WG 3 : Harçlar, Yapıştırıcılar</a:t>
            </a:r>
          </a:p>
          <a:p>
            <a:r>
              <a:rPr lang="tr-TR" sz="2400" smtClean="0"/>
              <a:t>WG 4 : İnce karolar</a:t>
            </a:r>
          </a:p>
          <a:p>
            <a:r>
              <a:rPr lang="tr-TR" sz="2400" smtClean="0"/>
              <a:t>WG 5 : Backer Boards</a:t>
            </a:r>
          </a:p>
          <a:p>
            <a:r>
              <a:rPr lang="tr-TR" sz="2400" smtClean="0"/>
              <a:t>WG 6 : Yapıştırma Yöntemleri</a:t>
            </a:r>
          </a:p>
          <a:p>
            <a:r>
              <a:rPr lang="tr-TR" sz="2400" smtClean="0"/>
              <a:t>WG 7 : Seramik Kaplama Sistemlerinde Sürdürülebilirlik </a:t>
            </a:r>
          </a:p>
          <a:p>
            <a:r>
              <a:rPr lang="tr-TR" sz="2400" smtClean="0"/>
              <a:t>WG 8 : Seramik Karo Yüzeylerinin Antibakteriyel Özellikleri</a:t>
            </a:r>
          </a:p>
          <a:p>
            <a:endParaRPr lang="tr-TR" sz="2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323850" y="1579563"/>
            <a:ext cx="8424863" cy="4632325"/>
          </a:xfrm>
          <a:prstGeom prst="rect">
            <a:avLst/>
          </a:prstGeom>
          <a:noFill/>
          <a:ln w="9525">
            <a:noFill/>
            <a:miter lim="800000"/>
            <a:headEnd/>
            <a:tailEnd/>
          </a:ln>
        </p:spPr>
        <p:txBody>
          <a:bodyPr anchor="ctr">
            <a:spAutoFit/>
          </a:bodyPr>
          <a:lstStyle/>
          <a:p>
            <a:pPr algn="just"/>
            <a:r>
              <a:rPr lang="tr-TR" sz="1900" b="1">
                <a:solidFill>
                  <a:srgbClr val="CC0000"/>
                </a:solidFill>
                <a:latin typeface="Georgia" pitchFamily="18" charset="0"/>
                <a:cs typeface="Times New Roman" pitchFamily="18" charset="0"/>
              </a:rPr>
              <a:t>Gündemdeki mevcut konular, ar-ge faaliyetleri:</a:t>
            </a:r>
          </a:p>
          <a:p>
            <a:pPr algn="just"/>
            <a:endParaRPr lang="tr-TR" sz="1900" b="1">
              <a:solidFill>
                <a:srgbClr val="CC0000"/>
              </a:solidFill>
              <a:latin typeface="Georgia" pitchFamily="18" charset="0"/>
              <a:cs typeface="Times New Roman" pitchFamily="18" charset="0"/>
            </a:endParaRPr>
          </a:p>
          <a:p>
            <a:pPr algn="just">
              <a:buFont typeface="Arial" charset="0"/>
              <a:buChar char="•"/>
            </a:pPr>
            <a:r>
              <a:rPr lang="tr-TR" sz="2000">
                <a:latin typeface="Georgia" pitchFamily="18" charset="0"/>
              </a:rPr>
              <a:t>ISO 10545-7 Seramik Karolar Yüzey aşınma dayanımı test metot</a:t>
            </a:r>
          </a:p>
          <a:p>
            <a:pPr algn="just"/>
            <a:r>
              <a:rPr lang="tr-TR" sz="2000">
                <a:latin typeface="Georgia" pitchFamily="18" charset="0"/>
              </a:rPr>
              <a:t>değişikliği için laboratuvar çaplı çalışmalar devam ediyor.</a:t>
            </a:r>
          </a:p>
          <a:p>
            <a:pPr algn="just"/>
            <a:endParaRPr lang="tr-TR" sz="2000">
              <a:latin typeface="Georgia" pitchFamily="18" charset="0"/>
            </a:endParaRPr>
          </a:p>
          <a:p>
            <a:pPr algn="just">
              <a:buFont typeface="Arial" charset="0"/>
              <a:buChar char="•"/>
            </a:pPr>
            <a:r>
              <a:rPr lang="tr-TR" sz="2000">
                <a:latin typeface="Georgia" pitchFamily="18" charset="0"/>
              </a:rPr>
              <a:t>ISO 10545-12 Seramik Karolar Dona Dayanıklılık Tayini test metot değişikliği için laboratuvar çaplı çalışmalar devam ediyor.</a:t>
            </a:r>
          </a:p>
          <a:p>
            <a:pPr algn="just">
              <a:buFont typeface="Arial" charset="0"/>
              <a:buChar char="•"/>
            </a:pPr>
            <a:endParaRPr lang="tr-TR" sz="2000">
              <a:latin typeface="Georgia" pitchFamily="18" charset="0"/>
            </a:endParaRPr>
          </a:p>
          <a:p>
            <a:pPr algn="just">
              <a:buFont typeface="Arial" charset="0"/>
              <a:buChar char="•"/>
            </a:pPr>
            <a:r>
              <a:rPr lang="tr-TR" sz="2000">
                <a:latin typeface="Georgia" pitchFamily="18" charset="0"/>
              </a:rPr>
              <a:t>ISO/TC 189  10545-13 Seramik Karolar - Kimyasal Maddelere Dayanıklılık Tayini Revizyonu için görüş bildirilecek.</a:t>
            </a:r>
          </a:p>
          <a:p>
            <a:pPr algn="just">
              <a:buFont typeface="Arial" charset="0"/>
              <a:buChar char="•"/>
            </a:pPr>
            <a:endParaRPr lang="tr-TR" sz="2000">
              <a:latin typeface="Georgia" pitchFamily="18" charset="0"/>
            </a:endParaRPr>
          </a:p>
          <a:p>
            <a:pPr algn="just">
              <a:buFont typeface="Arial" charset="0"/>
              <a:buChar char="•"/>
            </a:pPr>
            <a:r>
              <a:rPr lang="tr-TR" sz="2000">
                <a:latin typeface="Georgia" pitchFamily="18" charset="0"/>
              </a:rPr>
              <a:t>ISO/TC 189 10545-14  Seramik Karolar - Lekelenmeye  Dayanıklılık Tayini Revizyonu için görüş bildirilecek.</a:t>
            </a:r>
          </a:p>
          <a:p>
            <a:pPr algn="just">
              <a:buFont typeface="Arial" charset="0"/>
              <a:buChar char="•"/>
            </a:pPr>
            <a:endParaRPr lang="tr-TR" sz="2000">
              <a:latin typeface="Georgia" pitchFamily="18" charset="0"/>
            </a:endParaRPr>
          </a:p>
          <a:p>
            <a:pPr algn="just">
              <a:buFont typeface="Arial" charset="0"/>
              <a:buChar char="•"/>
            </a:pPr>
            <a:r>
              <a:rPr lang="tr-TR" sz="2000">
                <a:latin typeface="Georgia" pitchFamily="18" charset="0"/>
              </a:rPr>
              <a:t>İnce Karolar - Test Metotları standart önerileri devam ediyor.</a:t>
            </a:r>
            <a:r>
              <a:rPr lang="tr-TR" sz="1900">
                <a:solidFill>
                  <a:srgbClr val="0F6FC6"/>
                </a:solidFill>
                <a:latin typeface="Georgia" pitchFamily="18" charset="0"/>
                <a:cs typeface="Times New Roman" pitchFamily="18" charset="0"/>
              </a:rPr>
              <a:t></a:t>
            </a:r>
            <a:endParaRPr lang="tr-TR" sz="1900">
              <a:latin typeface="Georgia" pitchFamily="18" charset="0"/>
            </a:endParaRPr>
          </a:p>
        </p:txBody>
      </p:sp>
      <p:pic>
        <p:nvPicPr>
          <p:cNvPr id="47106"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
        <p:nvSpPr>
          <p:cNvPr id="7" name="1 Başlık"/>
          <p:cNvSpPr>
            <a:spLocks noGrp="1"/>
          </p:cNvSpPr>
          <p:nvPr>
            <p:ph type="title"/>
          </p:nvPr>
        </p:nvSpPr>
        <p:spPr/>
        <p:txBody>
          <a:bodyPr/>
          <a:lstStyle/>
          <a:p>
            <a:pPr eaLnBrk="1" hangingPunct="1">
              <a:defRPr/>
            </a:pPr>
            <a:r>
              <a:rPr lang="tr-TR" sz="2000" b="1" dirty="0" smtClean="0">
                <a:solidFill>
                  <a:srgbClr val="0033CC"/>
                </a:solidFill>
                <a:effectLst>
                  <a:outerShdw blurRad="38100" dist="38100" dir="2700000" algn="tl">
                    <a:srgbClr val="000000"/>
                  </a:outerShdw>
                </a:effectLst>
              </a:rPr>
              <a:t>Ayna Komite Çalışmaları </a:t>
            </a:r>
            <a:br>
              <a:rPr lang="tr-TR" sz="2000" b="1" dirty="0" smtClean="0">
                <a:solidFill>
                  <a:srgbClr val="0033CC"/>
                </a:solidFill>
                <a:effectLst>
                  <a:outerShdw blurRad="38100" dist="38100" dir="2700000" algn="tl">
                    <a:srgbClr val="000000"/>
                  </a:outerShdw>
                </a:effectLst>
              </a:rPr>
            </a:br>
            <a:r>
              <a:rPr lang="tr-TR" sz="2000" b="1" dirty="0" smtClean="0">
                <a:solidFill>
                  <a:srgbClr val="0033CC"/>
                </a:solidFill>
                <a:effectLst>
                  <a:outerShdw blurRad="38100" dist="38100" dir="2700000" algn="tl">
                    <a:srgbClr val="000000"/>
                  </a:outerShdw>
                </a:effectLst>
              </a:rPr>
              <a:t>(MTC10 Seramik Karo Ayna Komitesi)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idx="4294967295"/>
          </p:nvPr>
        </p:nvSpPr>
        <p:spPr>
          <a:xfrm>
            <a:off x="301625" y="228600"/>
            <a:ext cx="8302625" cy="758825"/>
          </a:xfrm>
        </p:spPr>
        <p:txBody>
          <a:bodyPr/>
          <a:lstStyle/>
          <a:p>
            <a:pPr eaLnBrk="1" hangingPunct="1">
              <a:defRPr/>
            </a:pPr>
            <a:r>
              <a:rPr lang="tr-TR" sz="2800" b="1" dirty="0" smtClean="0">
                <a:solidFill>
                  <a:srgbClr val="0033CC"/>
                </a:solidFill>
                <a:effectLst>
                  <a:outerShdw blurRad="38100" dist="38100" dir="2700000" algn="tl">
                    <a:srgbClr val="000000"/>
                  </a:outerShdw>
                </a:effectLst>
              </a:rPr>
              <a:t>Üniversite-Sanayi İşbirliği (ÜSİMP)</a:t>
            </a:r>
          </a:p>
        </p:txBody>
      </p:sp>
      <p:pic>
        <p:nvPicPr>
          <p:cNvPr id="48130"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pic>
        <p:nvPicPr>
          <p:cNvPr id="48131" name="Picture 3"/>
          <p:cNvPicPr>
            <a:picLocks noChangeAspect="1" noChangeArrowheads="1"/>
          </p:cNvPicPr>
          <p:nvPr/>
        </p:nvPicPr>
        <p:blipFill>
          <a:blip r:embed="rId3">
            <a:lum bright="-14000" contrast="20000"/>
          </a:blip>
          <a:srcRect l="14391" t="31125" r="16211" b="16704"/>
          <a:stretch>
            <a:fillRect/>
          </a:stretch>
        </p:blipFill>
        <p:spPr bwMode="auto">
          <a:xfrm>
            <a:off x="323850" y="1557338"/>
            <a:ext cx="8496300"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a:srcRect l="3317" t="27188" r="33929" b="6250"/>
          <a:stretch>
            <a:fillRect/>
          </a:stretch>
        </p:blipFill>
        <p:spPr bwMode="auto">
          <a:xfrm>
            <a:off x="250825" y="1557338"/>
            <a:ext cx="5689600" cy="4824412"/>
          </a:xfrm>
          <a:prstGeom prst="rect">
            <a:avLst/>
          </a:prstGeom>
          <a:noFill/>
          <a:ln w="9525">
            <a:noFill/>
            <a:miter lim="800000"/>
            <a:headEnd/>
            <a:tailEnd/>
          </a:ln>
        </p:spPr>
      </p:pic>
      <p:pic>
        <p:nvPicPr>
          <p:cNvPr id="49154" name="Picture 2"/>
          <p:cNvPicPr>
            <a:picLocks noChangeAspect="1" noChangeArrowheads="1"/>
          </p:cNvPicPr>
          <p:nvPr/>
        </p:nvPicPr>
        <p:blipFill>
          <a:blip r:embed="rId3"/>
          <a:srcRect b="18867"/>
          <a:stretch>
            <a:fillRect/>
          </a:stretch>
        </p:blipFill>
        <p:spPr bwMode="auto">
          <a:xfrm>
            <a:off x="7731125" y="188913"/>
            <a:ext cx="1233488" cy="765175"/>
          </a:xfrm>
          <a:prstGeom prst="rect">
            <a:avLst/>
          </a:prstGeom>
          <a:noFill/>
          <a:ln w="9525">
            <a:noFill/>
            <a:miter lim="800000"/>
            <a:headEnd/>
            <a:tailEnd/>
          </a:ln>
        </p:spPr>
      </p:pic>
      <p:pic>
        <p:nvPicPr>
          <p:cNvPr id="49155" name="Picture 1"/>
          <p:cNvPicPr>
            <a:picLocks noChangeAspect="1" noChangeArrowheads="1"/>
          </p:cNvPicPr>
          <p:nvPr/>
        </p:nvPicPr>
        <p:blipFill>
          <a:blip r:embed="rId4"/>
          <a:srcRect l="33586" t="31763" r="42789" b="10797"/>
          <a:stretch>
            <a:fillRect/>
          </a:stretch>
        </p:blipFill>
        <p:spPr bwMode="auto">
          <a:xfrm>
            <a:off x="5724525" y="1557338"/>
            <a:ext cx="3240088" cy="4824412"/>
          </a:xfrm>
          <a:prstGeom prst="rect">
            <a:avLst/>
          </a:prstGeom>
          <a:noFill/>
          <a:ln w="9525">
            <a:noFill/>
            <a:miter lim="800000"/>
            <a:headEnd/>
            <a:tailEnd/>
          </a:ln>
        </p:spPr>
      </p:pic>
      <p:sp>
        <p:nvSpPr>
          <p:cNvPr id="7" name="1 Başlık"/>
          <p:cNvSpPr>
            <a:spLocks noGrp="1"/>
          </p:cNvSpPr>
          <p:nvPr>
            <p:ph type="title" idx="4294967295"/>
          </p:nvPr>
        </p:nvSpPr>
        <p:spPr>
          <a:xfrm>
            <a:off x="301625" y="228600"/>
            <a:ext cx="8302625" cy="758825"/>
          </a:xfrm>
        </p:spPr>
        <p:txBody>
          <a:bodyPr/>
          <a:lstStyle/>
          <a:p>
            <a:pPr eaLnBrk="1" hangingPunct="1">
              <a:defRPr/>
            </a:pPr>
            <a:r>
              <a:rPr lang="tr-TR" sz="2800" b="1" dirty="0" smtClean="0">
                <a:solidFill>
                  <a:srgbClr val="0033CC"/>
                </a:solidFill>
                <a:effectLst>
                  <a:outerShdw blurRad="38100" dist="38100" dir="2700000" algn="tl">
                    <a:srgbClr val="000000"/>
                  </a:outerShdw>
                </a:effectLst>
              </a:rPr>
              <a:t>Üniversite-Sanayi İşbirliği (ÜSİMP)</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r="2184" b="7845"/>
          <a:stretch>
            <a:fillRect/>
          </a:stretch>
        </p:blipFill>
        <p:spPr bwMode="auto">
          <a:xfrm>
            <a:off x="741363" y="1547813"/>
            <a:ext cx="7718425" cy="4833937"/>
          </a:xfrm>
          <a:prstGeom prst="rect">
            <a:avLst/>
          </a:prstGeom>
          <a:noFill/>
          <a:ln w="9525">
            <a:noFill/>
            <a:miter lim="800000"/>
            <a:headEnd/>
            <a:tailEnd/>
          </a:ln>
        </p:spPr>
      </p:pic>
      <p:pic>
        <p:nvPicPr>
          <p:cNvPr id="50178"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
        <p:nvSpPr>
          <p:cNvPr id="6" name="1 Başlık"/>
          <p:cNvSpPr>
            <a:spLocks noGrp="1"/>
          </p:cNvSpPr>
          <p:nvPr>
            <p:ph type="title" idx="4294967295"/>
          </p:nvPr>
        </p:nvSpPr>
        <p:spPr>
          <a:xfrm>
            <a:off x="301625" y="228600"/>
            <a:ext cx="8302625" cy="758825"/>
          </a:xfrm>
        </p:spPr>
        <p:txBody>
          <a:bodyPr/>
          <a:lstStyle/>
          <a:p>
            <a:pPr eaLnBrk="1" hangingPunct="1">
              <a:defRPr/>
            </a:pPr>
            <a:r>
              <a:rPr lang="tr-TR" sz="2800" b="1" dirty="0" smtClean="0">
                <a:solidFill>
                  <a:srgbClr val="0033CC"/>
                </a:solidFill>
                <a:effectLst>
                  <a:outerShdw blurRad="38100" dist="38100" dir="2700000" algn="tl">
                    <a:srgbClr val="000000"/>
                  </a:outerShdw>
                </a:effectLst>
              </a:rPr>
              <a:t>Üniversite-Sanayi İşbirliği (ÜSİMP)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b="18867"/>
          <a:stretch>
            <a:fillRect/>
          </a:stretch>
        </p:blipFill>
        <p:spPr bwMode="auto">
          <a:xfrm>
            <a:off x="7731125" y="188913"/>
            <a:ext cx="1233488" cy="765175"/>
          </a:xfrm>
          <a:prstGeom prst="rect">
            <a:avLst/>
          </a:prstGeom>
          <a:noFill/>
          <a:ln w="9525">
            <a:noFill/>
            <a:miter lim="800000"/>
            <a:headEnd/>
            <a:tailEnd/>
          </a:ln>
        </p:spPr>
      </p:pic>
      <p:sp>
        <p:nvSpPr>
          <p:cNvPr id="51202" name="5 Dikdörtgen"/>
          <p:cNvSpPr>
            <a:spLocks noChangeArrowheads="1"/>
          </p:cNvSpPr>
          <p:nvPr/>
        </p:nvSpPr>
        <p:spPr bwMode="auto">
          <a:xfrm>
            <a:off x="250825" y="1628775"/>
            <a:ext cx="3122613" cy="369888"/>
          </a:xfrm>
          <a:prstGeom prst="rect">
            <a:avLst/>
          </a:prstGeom>
          <a:noFill/>
          <a:ln w="9525">
            <a:noFill/>
            <a:miter lim="800000"/>
            <a:headEnd/>
            <a:tailEnd/>
          </a:ln>
        </p:spPr>
        <p:txBody>
          <a:bodyPr wrap="none">
            <a:spAutoFit/>
          </a:bodyPr>
          <a:lstStyle/>
          <a:p>
            <a:pPr algn="just"/>
            <a:r>
              <a:rPr lang="tr-TR" b="1">
                <a:solidFill>
                  <a:srgbClr val="CC0000"/>
                </a:solidFill>
                <a:latin typeface="Georgia" pitchFamily="18" charset="0"/>
                <a:cs typeface="Times New Roman" pitchFamily="18" charset="0"/>
              </a:rPr>
              <a:t>Faaliyetler / Toplantılar:</a:t>
            </a:r>
          </a:p>
        </p:txBody>
      </p:sp>
      <p:pic>
        <p:nvPicPr>
          <p:cNvPr id="51203" name="Picture 1"/>
          <p:cNvPicPr>
            <a:picLocks noChangeAspect="1" noChangeArrowheads="1"/>
          </p:cNvPicPr>
          <p:nvPr/>
        </p:nvPicPr>
        <p:blipFill>
          <a:blip r:embed="rId3"/>
          <a:srcRect t="21281" r="2924" b="66907"/>
          <a:stretch>
            <a:fillRect/>
          </a:stretch>
        </p:blipFill>
        <p:spPr bwMode="auto">
          <a:xfrm>
            <a:off x="215900" y="1557338"/>
            <a:ext cx="8677275" cy="935037"/>
          </a:xfrm>
          <a:prstGeom prst="rect">
            <a:avLst/>
          </a:prstGeom>
          <a:noFill/>
          <a:ln w="9525">
            <a:noFill/>
            <a:miter lim="800000"/>
            <a:headEnd/>
            <a:tailEnd/>
          </a:ln>
        </p:spPr>
      </p:pic>
      <p:pic>
        <p:nvPicPr>
          <p:cNvPr id="51204" name="Picture 2"/>
          <p:cNvPicPr>
            <a:picLocks noChangeAspect="1" noChangeArrowheads="1"/>
          </p:cNvPicPr>
          <p:nvPr/>
        </p:nvPicPr>
        <p:blipFill>
          <a:blip r:embed="rId4"/>
          <a:srcRect l="3641" t="50000" r="35011" b="31297"/>
          <a:stretch>
            <a:fillRect/>
          </a:stretch>
        </p:blipFill>
        <p:spPr bwMode="auto">
          <a:xfrm>
            <a:off x="250825" y="2492375"/>
            <a:ext cx="8642350" cy="1368425"/>
          </a:xfrm>
          <a:prstGeom prst="rect">
            <a:avLst/>
          </a:prstGeom>
          <a:noFill/>
          <a:ln w="9525">
            <a:noFill/>
            <a:miter lim="800000"/>
            <a:headEnd/>
            <a:tailEnd/>
          </a:ln>
        </p:spPr>
      </p:pic>
      <p:pic>
        <p:nvPicPr>
          <p:cNvPr id="51205" name="Picture 3"/>
          <p:cNvPicPr>
            <a:picLocks noChangeAspect="1" noChangeArrowheads="1"/>
          </p:cNvPicPr>
          <p:nvPr/>
        </p:nvPicPr>
        <p:blipFill>
          <a:blip r:embed="rId5"/>
          <a:srcRect l="18254" t="25391" r="19731" b="13579"/>
          <a:stretch>
            <a:fillRect/>
          </a:stretch>
        </p:blipFill>
        <p:spPr bwMode="auto">
          <a:xfrm>
            <a:off x="2700338" y="3860800"/>
            <a:ext cx="3670300" cy="2447925"/>
          </a:xfrm>
          <a:prstGeom prst="rect">
            <a:avLst/>
          </a:prstGeom>
          <a:noFill/>
          <a:ln w="9525">
            <a:noFill/>
            <a:miter lim="800000"/>
            <a:headEnd/>
            <a:tailEnd/>
          </a:ln>
        </p:spPr>
      </p:pic>
      <p:sp>
        <p:nvSpPr>
          <p:cNvPr id="11" name="1 Başlık"/>
          <p:cNvSpPr>
            <a:spLocks noGrp="1"/>
          </p:cNvSpPr>
          <p:nvPr>
            <p:ph type="title" idx="4294967295"/>
          </p:nvPr>
        </p:nvSpPr>
        <p:spPr>
          <a:xfrm>
            <a:off x="301625" y="228600"/>
            <a:ext cx="8302625" cy="758825"/>
          </a:xfrm>
        </p:spPr>
        <p:txBody>
          <a:bodyPr/>
          <a:lstStyle/>
          <a:p>
            <a:pPr eaLnBrk="1" hangingPunct="1">
              <a:defRPr/>
            </a:pPr>
            <a:r>
              <a:rPr lang="tr-TR" sz="2800" b="1" dirty="0" smtClean="0">
                <a:solidFill>
                  <a:srgbClr val="0033CC"/>
                </a:solidFill>
                <a:effectLst>
                  <a:outerShdw blurRad="38100" dist="38100" dir="2700000" algn="tl">
                    <a:srgbClr val="000000"/>
                  </a:outerShdw>
                </a:effectLst>
              </a:rPr>
              <a:t>Üniversite-Sanayi İşbirliği (ÜSİMP)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6 Grup"/>
          <p:cNvGrpSpPr>
            <a:grpSpLocks/>
          </p:cNvGrpSpPr>
          <p:nvPr/>
        </p:nvGrpSpPr>
        <p:grpSpPr bwMode="auto">
          <a:xfrm>
            <a:off x="2627313" y="1484313"/>
            <a:ext cx="3816350" cy="4824412"/>
            <a:chOff x="2843808" y="764704"/>
            <a:chExt cx="4320480" cy="6093296"/>
          </a:xfrm>
        </p:grpSpPr>
        <p:pic>
          <p:nvPicPr>
            <p:cNvPr id="52228" name="Picture 2"/>
            <p:cNvPicPr>
              <a:picLocks noChangeAspect="1" noChangeArrowheads="1"/>
            </p:cNvPicPr>
            <p:nvPr/>
          </p:nvPicPr>
          <p:blipFill>
            <a:blip r:embed="rId2"/>
            <a:srcRect l="29156" t="10454" r="26547" b="6250"/>
            <a:stretch>
              <a:fillRect/>
            </a:stretch>
          </p:blipFill>
          <p:spPr bwMode="auto">
            <a:xfrm>
              <a:off x="2843808" y="764704"/>
              <a:ext cx="4320480" cy="6093296"/>
            </a:xfrm>
            <a:prstGeom prst="rect">
              <a:avLst/>
            </a:prstGeom>
            <a:noFill/>
            <a:ln w="9525">
              <a:noFill/>
              <a:miter lim="800000"/>
              <a:headEnd/>
              <a:tailEnd/>
            </a:ln>
          </p:spPr>
        </p:pic>
        <p:sp>
          <p:nvSpPr>
            <p:cNvPr id="5" name="4 Dikdörtgen"/>
            <p:cNvSpPr/>
            <p:nvPr/>
          </p:nvSpPr>
          <p:spPr>
            <a:xfrm>
              <a:off x="4067704" y="5302094"/>
              <a:ext cx="1944575" cy="43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Dikdörtgen"/>
            <p:cNvSpPr/>
            <p:nvPr/>
          </p:nvSpPr>
          <p:spPr>
            <a:xfrm>
              <a:off x="3059473" y="6380802"/>
              <a:ext cx="3745375" cy="36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pic>
        <p:nvPicPr>
          <p:cNvPr id="52226" name="Picture 2"/>
          <p:cNvPicPr>
            <a:picLocks noChangeAspect="1" noChangeArrowheads="1"/>
          </p:cNvPicPr>
          <p:nvPr/>
        </p:nvPicPr>
        <p:blipFill>
          <a:blip r:embed="rId3"/>
          <a:srcRect b="18867"/>
          <a:stretch>
            <a:fillRect/>
          </a:stretch>
        </p:blipFill>
        <p:spPr bwMode="auto">
          <a:xfrm>
            <a:off x="7731125" y="188913"/>
            <a:ext cx="1233488" cy="765175"/>
          </a:xfrm>
          <a:prstGeom prst="rect">
            <a:avLst/>
          </a:prstGeom>
          <a:noFill/>
          <a:ln w="9525">
            <a:noFill/>
            <a:miter lim="800000"/>
            <a:headEnd/>
            <a:tailEnd/>
          </a:ln>
        </p:spPr>
      </p:pic>
      <p:sp>
        <p:nvSpPr>
          <p:cNvPr id="9" name="1 Başlık"/>
          <p:cNvSpPr txBox="1">
            <a:spLocks/>
          </p:cNvSpPr>
          <p:nvPr/>
        </p:nvSpPr>
        <p:spPr bwMode="auto">
          <a:xfrm>
            <a:off x="301625" y="228600"/>
            <a:ext cx="8302625" cy="758825"/>
          </a:xfrm>
          <a:prstGeom prst="rect">
            <a:avLst/>
          </a:prstGeom>
          <a:noFill/>
          <a:ln w="9525">
            <a:noFill/>
            <a:miter lim="800000"/>
            <a:headEnd/>
            <a:tailEnd/>
          </a:ln>
        </p:spPr>
        <p:txBody>
          <a:bodyPr anchor="b"/>
          <a:lstStyle/>
          <a:p>
            <a:pPr algn="ctr">
              <a:defRPr/>
            </a:pPr>
            <a:r>
              <a:rPr lang="tr-TR" sz="2800" b="1">
                <a:solidFill>
                  <a:srgbClr val="0033CC"/>
                </a:solidFill>
                <a:effectLst>
                  <a:outerShdw blurRad="38100" dist="38100" dir="2700000" algn="tl">
                    <a:srgbClr val="000000"/>
                  </a:outerShdw>
                </a:effectLst>
                <a:latin typeface="+mj-lt"/>
                <a:ea typeface="+mj-ea"/>
                <a:cs typeface="+mj-cs"/>
              </a:rPr>
              <a:t>Üniversite-Sanayi İşbirliği (ÜSİMP)</a:t>
            </a:r>
            <a:endParaRPr lang="tr-TR" sz="2800" b="1" dirty="0">
              <a:solidFill>
                <a:srgbClr val="0033CC"/>
              </a:solidFill>
              <a:effectLst>
                <a:outerShdw blurRad="38100" dist="38100" dir="2700000" algn="tl">
                  <a:srgbClr val="000000"/>
                </a:outerShdw>
              </a:effectLst>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İçerik Yer Tutucusu"/>
          <p:cNvSpPr>
            <a:spLocks noGrp="1"/>
          </p:cNvSpPr>
          <p:nvPr>
            <p:ph sz="quarter" idx="1"/>
          </p:nvPr>
        </p:nvSpPr>
        <p:spPr>
          <a:xfrm>
            <a:off x="301625" y="1527175"/>
            <a:ext cx="8504238" cy="4572000"/>
          </a:xfrm>
        </p:spPr>
        <p:txBody>
          <a:bodyPr/>
          <a:lstStyle/>
          <a:p>
            <a:pPr eaLnBrk="1" hangingPunct="1"/>
            <a:endParaRPr lang="tr-TR" smtClean="0"/>
          </a:p>
          <a:p>
            <a:pPr eaLnBrk="1" hangingPunct="1"/>
            <a:endParaRPr lang="tr-TR" smtClean="0"/>
          </a:p>
        </p:txBody>
      </p:sp>
      <p:sp>
        <p:nvSpPr>
          <p:cNvPr id="18434" name="2 İçerik Yer Tutucusu"/>
          <p:cNvSpPr txBox="1">
            <a:spLocks/>
          </p:cNvSpPr>
          <p:nvPr/>
        </p:nvSpPr>
        <p:spPr bwMode="auto">
          <a:xfrm>
            <a:off x="179388" y="2565400"/>
            <a:ext cx="3455987" cy="3095625"/>
          </a:xfrm>
          <a:prstGeom prst="rect">
            <a:avLst/>
          </a:prstGeom>
          <a:noFill/>
          <a:ln w="9525">
            <a:noFill/>
            <a:miter lim="800000"/>
            <a:headEnd/>
            <a:tailEnd/>
          </a:ln>
        </p:spPr>
        <p:txBody>
          <a:bodyPr/>
          <a:lstStyle/>
          <a:p>
            <a:pPr marL="273050" indent="-273050" algn="ctr">
              <a:spcBef>
                <a:spcPct val="20000"/>
              </a:spcBef>
              <a:buClr>
                <a:schemeClr val="accent1"/>
              </a:buClr>
              <a:buSzPct val="85000"/>
              <a:buFont typeface="Wingdings 2" pitchFamily="18" charset="2"/>
              <a:buNone/>
            </a:pPr>
            <a:r>
              <a:rPr lang="tr-TR">
                <a:latin typeface="Georgia" pitchFamily="18" charset="0"/>
              </a:rPr>
              <a:t>50 işbirliği ortağı (19 hissedar)</a:t>
            </a:r>
          </a:p>
          <a:p>
            <a:pPr marL="273050" indent="-273050" algn="ctr">
              <a:spcBef>
                <a:spcPct val="20000"/>
              </a:spcBef>
              <a:buClr>
                <a:schemeClr val="accent1"/>
              </a:buClr>
              <a:buSzPct val="85000"/>
              <a:buFont typeface="Wingdings 2" pitchFamily="18" charset="2"/>
              <a:buNone/>
            </a:pPr>
            <a:endParaRPr lang="en-US">
              <a:latin typeface="Georgia" pitchFamily="18" charset="0"/>
            </a:endParaRPr>
          </a:p>
          <a:p>
            <a:pPr marL="273050" indent="-273050" algn="ctr">
              <a:spcBef>
                <a:spcPct val="20000"/>
              </a:spcBef>
              <a:buClr>
                <a:schemeClr val="accent1"/>
              </a:buClr>
              <a:buSzPct val="85000"/>
              <a:buFont typeface="Wingdings 2" pitchFamily="18" charset="2"/>
              <a:buNone/>
            </a:pPr>
            <a:r>
              <a:rPr lang="tr-TR">
                <a:latin typeface="Georgia" pitchFamily="18" charset="0"/>
              </a:rPr>
              <a:t>Seramik üreticilerinin %90’ı üye</a:t>
            </a:r>
          </a:p>
          <a:p>
            <a:pPr marL="273050" indent="-273050" algn="ctr">
              <a:spcBef>
                <a:spcPct val="20000"/>
              </a:spcBef>
              <a:buClr>
                <a:schemeClr val="accent1"/>
              </a:buClr>
              <a:buSzPct val="85000"/>
              <a:buFont typeface="Wingdings 2" pitchFamily="18" charset="2"/>
              <a:buNone/>
            </a:pPr>
            <a:endParaRPr lang="tr-TR">
              <a:latin typeface="Georgia" pitchFamily="18" charset="0"/>
            </a:endParaRPr>
          </a:p>
          <a:p>
            <a:pPr marL="273050" indent="-273050" algn="ctr">
              <a:spcBef>
                <a:spcPct val="20000"/>
              </a:spcBef>
              <a:buClr>
                <a:schemeClr val="accent1"/>
              </a:buClr>
              <a:buSzPct val="85000"/>
              <a:buFont typeface="Wingdings 2" pitchFamily="18" charset="2"/>
              <a:buNone/>
            </a:pPr>
            <a:r>
              <a:rPr lang="tr-TR">
                <a:latin typeface="Georgia" pitchFamily="18" charset="0"/>
              </a:rPr>
              <a:t>Anadolu Üniversitesi’nin %50 hisse ortaklığı</a:t>
            </a:r>
            <a:endParaRPr lang="en-US">
              <a:latin typeface="Georgia" pitchFamily="18" charset="0"/>
            </a:endParaRPr>
          </a:p>
        </p:txBody>
      </p:sp>
      <p:graphicFrame>
        <p:nvGraphicFramePr>
          <p:cNvPr id="8" name="7 Diyagram"/>
          <p:cNvGraphicFramePr/>
          <p:nvPr/>
        </p:nvGraphicFramePr>
        <p:xfrm>
          <a:off x="2123728" y="2132856"/>
          <a:ext cx="651621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6" name="Picture 2"/>
          <p:cNvPicPr>
            <a:picLocks noChangeAspect="1" noChangeArrowheads="1"/>
          </p:cNvPicPr>
          <p:nvPr/>
        </p:nvPicPr>
        <p:blipFill>
          <a:blip r:embed="rId7"/>
          <a:srcRect b="18867"/>
          <a:stretch>
            <a:fillRect/>
          </a:stretch>
        </p:blipFill>
        <p:spPr bwMode="auto">
          <a:xfrm>
            <a:off x="7740650" y="188913"/>
            <a:ext cx="1233488" cy="765175"/>
          </a:xfrm>
          <a:prstGeom prst="rect">
            <a:avLst/>
          </a:prstGeom>
          <a:noFill/>
          <a:ln w="9525">
            <a:noFill/>
            <a:miter lim="800000"/>
            <a:headEnd/>
            <a:tailEnd/>
          </a:ln>
        </p:spPr>
      </p:pic>
      <p:sp>
        <p:nvSpPr>
          <p:cNvPr id="18437" name="2 İçerik Yer Tutucusu"/>
          <p:cNvSpPr txBox="1">
            <a:spLocks/>
          </p:cNvSpPr>
          <p:nvPr/>
        </p:nvSpPr>
        <p:spPr bwMode="auto">
          <a:xfrm>
            <a:off x="250825" y="1484313"/>
            <a:ext cx="8504238" cy="525462"/>
          </a:xfrm>
          <a:prstGeom prst="rect">
            <a:avLst/>
          </a:prstGeom>
          <a:noFill/>
          <a:ln w="9525">
            <a:noFill/>
            <a:miter lim="800000"/>
            <a:headEnd/>
            <a:tailEnd/>
          </a:ln>
        </p:spPr>
        <p:txBody>
          <a:bodyPr/>
          <a:lstStyle/>
          <a:p>
            <a:pPr marL="273050" indent="-273050" algn="ctr">
              <a:spcBef>
                <a:spcPct val="20000"/>
              </a:spcBef>
              <a:buClr>
                <a:schemeClr val="accent1"/>
              </a:buClr>
              <a:buSzPct val="85000"/>
            </a:pPr>
            <a:r>
              <a:rPr lang="tr-TR" sz="2000" b="1">
                <a:latin typeface="Georgia" pitchFamily="18" charset="0"/>
              </a:rPr>
              <a:t>25 Nisan 2007 Şirketleşme (4691 sayılı kanun):</a:t>
            </a:r>
          </a:p>
          <a:p>
            <a:pPr marL="273050" indent="-273050" algn="ctr">
              <a:spcBef>
                <a:spcPct val="20000"/>
              </a:spcBef>
              <a:buClr>
                <a:schemeClr val="accent1"/>
              </a:buClr>
              <a:buSzPct val="85000"/>
              <a:buFont typeface="Wingdings 2" pitchFamily="18" charset="2"/>
              <a:buChar char=""/>
            </a:pPr>
            <a:endParaRPr lang="tr-TR" sz="2700" b="1">
              <a:latin typeface="Georgia" pitchFamily="18" charset="0"/>
            </a:endParaRPr>
          </a:p>
          <a:p>
            <a:pPr marL="273050" indent="-273050" algn="ctr">
              <a:spcBef>
                <a:spcPct val="20000"/>
              </a:spcBef>
              <a:buClr>
                <a:schemeClr val="accent1"/>
              </a:buClr>
              <a:buSzPct val="85000"/>
              <a:buFont typeface="Wingdings 2" pitchFamily="18" charset="2"/>
              <a:buChar char=""/>
            </a:pPr>
            <a:endParaRPr lang="tr-TR" sz="2700" b="1">
              <a:latin typeface="Georgia" pitchFamily="18" charset="0"/>
            </a:endParaRPr>
          </a:p>
        </p:txBody>
      </p:sp>
      <p:sp>
        <p:nvSpPr>
          <p:cNvPr id="9" name="1 Başlık"/>
          <p:cNvSpPr txBox="1">
            <a:spLocks/>
          </p:cNvSpPr>
          <p:nvPr/>
        </p:nvSpPr>
        <p:spPr bwMode="auto">
          <a:xfrm>
            <a:off x="323850" y="188913"/>
            <a:ext cx="8534400" cy="758825"/>
          </a:xfrm>
          <a:prstGeom prst="rect">
            <a:avLst/>
          </a:prstGeom>
          <a:noFill/>
          <a:ln w="9525">
            <a:noFill/>
            <a:miter lim="800000"/>
            <a:headEnd/>
            <a:tailEnd/>
          </a:ln>
        </p:spPr>
        <p:txBody>
          <a:bodyPr anchor="b"/>
          <a:lstStyle/>
          <a:p>
            <a:pPr algn="ctr">
              <a:defRPr/>
            </a:pPr>
            <a:r>
              <a:rPr lang="tr-TR" sz="3200" b="1" dirty="0">
                <a:solidFill>
                  <a:srgbClr val="0033CC"/>
                </a:solidFill>
                <a:effectLst>
                  <a:outerShdw blurRad="38100" dist="38100" dir="2700000" algn="tl">
                    <a:srgbClr val="000000"/>
                  </a:outerShdw>
                </a:effectLst>
                <a:latin typeface="+mj-lt"/>
                <a:ea typeface="+mj-ea"/>
                <a:cs typeface="+mj-cs"/>
              </a:rPr>
              <a:t>Tarihçesi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12 Grup"/>
          <p:cNvGrpSpPr>
            <a:grpSpLocks/>
          </p:cNvGrpSpPr>
          <p:nvPr/>
        </p:nvGrpSpPr>
        <p:grpSpPr bwMode="auto">
          <a:xfrm>
            <a:off x="971550" y="1557338"/>
            <a:ext cx="7272338" cy="4608512"/>
            <a:chOff x="755576" y="1628800"/>
            <a:chExt cx="7632848" cy="4608512"/>
          </a:xfrm>
        </p:grpSpPr>
        <p:grpSp>
          <p:nvGrpSpPr>
            <p:cNvPr id="55301" name="10 Grup"/>
            <p:cNvGrpSpPr>
              <a:grpSpLocks/>
            </p:cNvGrpSpPr>
            <p:nvPr/>
          </p:nvGrpSpPr>
          <p:grpSpPr bwMode="auto">
            <a:xfrm>
              <a:off x="755576" y="1628800"/>
              <a:ext cx="7632848" cy="4608512"/>
              <a:chOff x="827584" y="1412776"/>
              <a:chExt cx="7920880" cy="5040560"/>
            </a:xfrm>
          </p:grpSpPr>
          <p:sp>
            <p:nvSpPr>
              <p:cNvPr id="10" name="9 Dikdörtgen"/>
              <p:cNvSpPr/>
              <p:nvPr/>
            </p:nvSpPr>
            <p:spPr>
              <a:xfrm>
                <a:off x="827584" y="1412776"/>
                <a:ext cx="7920880" cy="504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55304" name="3 Grup"/>
              <p:cNvGrpSpPr>
                <a:grpSpLocks/>
              </p:cNvGrpSpPr>
              <p:nvPr/>
            </p:nvGrpSpPr>
            <p:grpSpPr bwMode="auto">
              <a:xfrm>
                <a:off x="971600" y="1556792"/>
                <a:ext cx="7704856" cy="4752528"/>
                <a:chOff x="1043608" y="404664"/>
                <a:chExt cx="7920880" cy="5328592"/>
              </a:xfrm>
            </p:grpSpPr>
            <p:pic>
              <p:nvPicPr>
                <p:cNvPr id="55305" name="Picture 2"/>
                <p:cNvPicPr>
                  <a:picLocks noChangeAspect="1" noChangeArrowheads="1"/>
                </p:cNvPicPr>
                <p:nvPr/>
              </p:nvPicPr>
              <p:blipFill>
                <a:blip r:embed="rId2"/>
                <a:srcRect l="16606" t="23250" r="12520" b="10799"/>
                <a:stretch>
                  <a:fillRect/>
                </a:stretch>
              </p:blipFill>
              <p:spPr bwMode="auto">
                <a:xfrm>
                  <a:off x="1043608" y="908720"/>
                  <a:ext cx="6912768" cy="4824536"/>
                </a:xfrm>
                <a:prstGeom prst="rect">
                  <a:avLst/>
                </a:prstGeom>
                <a:noFill/>
                <a:ln w="9525">
                  <a:noFill/>
                  <a:miter lim="800000"/>
                  <a:headEnd/>
                  <a:tailEnd/>
                </a:ln>
              </p:spPr>
            </p:pic>
            <p:cxnSp>
              <p:nvCxnSpPr>
                <p:cNvPr id="6" name="5 Düz Bağlayıcı"/>
                <p:cNvCxnSpPr>
                  <a:endCxn id="8" idx="4"/>
                </p:cNvCxnSpPr>
                <p:nvPr/>
              </p:nvCxnSpPr>
              <p:spPr>
                <a:xfrm flipV="1">
                  <a:off x="3131713" y="2061495"/>
                  <a:ext cx="4824273" cy="57625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55307" name="Picture 2"/>
                <p:cNvPicPr>
                  <a:picLocks noChangeAspect="1" noChangeArrowheads="1"/>
                </p:cNvPicPr>
                <p:nvPr/>
              </p:nvPicPr>
              <p:blipFill>
                <a:blip r:embed="rId3"/>
                <a:srcRect b="18867"/>
                <a:stretch>
                  <a:fillRect/>
                </a:stretch>
              </p:blipFill>
              <p:spPr bwMode="auto">
                <a:xfrm>
                  <a:off x="6948264" y="404664"/>
                  <a:ext cx="2016224" cy="1440160"/>
                </a:xfrm>
                <a:prstGeom prst="rect">
                  <a:avLst/>
                </a:prstGeom>
                <a:noFill/>
                <a:ln w="9525">
                  <a:noFill/>
                  <a:miter lim="800000"/>
                  <a:headEnd/>
                  <a:tailEnd/>
                </a:ln>
              </p:spPr>
            </p:pic>
            <p:sp>
              <p:nvSpPr>
                <p:cNvPr id="8" name="7 Oval"/>
                <p:cNvSpPr/>
                <p:nvPr/>
              </p:nvSpPr>
              <p:spPr>
                <a:xfrm>
                  <a:off x="7092096" y="404774"/>
                  <a:ext cx="1727779" cy="1656721"/>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cxnSp>
              <p:nvCxnSpPr>
                <p:cNvPr id="9" name="8 Düz Bağlayıcı"/>
                <p:cNvCxnSpPr/>
                <p:nvPr/>
              </p:nvCxnSpPr>
              <p:spPr>
                <a:xfrm flipV="1">
                  <a:off x="3131713" y="476806"/>
                  <a:ext cx="4463430" cy="21609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 name="11 Dikdörtgen"/>
            <p:cNvSpPr/>
            <p:nvPr/>
          </p:nvSpPr>
          <p:spPr>
            <a:xfrm>
              <a:off x="2123524" y="2060600"/>
              <a:ext cx="288252"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pic>
        <p:nvPicPr>
          <p:cNvPr id="55298" name="Picture 2"/>
          <p:cNvPicPr>
            <a:picLocks noChangeAspect="1" noChangeArrowheads="1"/>
          </p:cNvPicPr>
          <p:nvPr/>
        </p:nvPicPr>
        <p:blipFill>
          <a:blip r:embed="rId4"/>
          <a:srcRect b="18867"/>
          <a:stretch>
            <a:fillRect/>
          </a:stretch>
        </p:blipFill>
        <p:spPr bwMode="auto">
          <a:xfrm>
            <a:off x="7740650" y="188913"/>
            <a:ext cx="1233488" cy="765175"/>
          </a:xfrm>
          <a:prstGeom prst="rect">
            <a:avLst/>
          </a:prstGeom>
          <a:noFill/>
          <a:ln w="9525">
            <a:noFill/>
            <a:miter lim="800000"/>
            <a:headEnd/>
            <a:tailEnd/>
          </a:ln>
        </p:spPr>
      </p:pic>
      <p:sp>
        <p:nvSpPr>
          <p:cNvPr id="16" name="1 Başlık"/>
          <p:cNvSpPr>
            <a:spLocks noGrp="1"/>
          </p:cNvSpPr>
          <p:nvPr>
            <p:ph type="title"/>
          </p:nvPr>
        </p:nvSpPr>
        <p:spPr>
          <a:xfrm>
            <a:off x="301625" y="228600"/>
            <a:ext cx="7583488" cy="758825"/>
          </a:xfrm>
        </p:spPr>
        <p:txBody>
          <a:bodyPr/>
          <a:lstStyle/>
          <a:p>
            <a:pPr algn="l" eaLnBrk="1" hangingPunct="1">
              <a:defRPr/>
            </a:pPr>
            <a:r>
              <a:rPr lang="tr-TR" sz="2200" b="1" dirty="0" smtClean="0">
                <a:solidFill>
                  <a:srgbClr val="0033CC"/>
                </a:solidFill>
                <a:effectLst>
                  <a:outerShdw blurRad="38100" dist="38100" dir="2700000" algn="tl">
                    <a:srgbClr val="000000">
                      <a:alpha val="43137"/>
                    </a:srgbClr>
                  </a:outerShdw>
                </a:effectLst>
              </a:rPr>
              <a:t>Türkiye’de Yenilik Sistemi ve Araştırma Merkezleri</a:t>
            </a:r>
          </a:p>
        </p:txBody>
      </p:sp>
      <p:sp>
        <p:nvSpPr>
          <p:cNvPr id="55311" name="2 İçerik Yer Tutucusu"/>
          <p:cNvSpPr txBox="1">
            <a:spLocks/>
          </p:cNvSpPr>
          <p:nvPr/>
        </p:nvSpPr>
        <p:spPr bwMode="auto">
          <a:xfrm>
            <a:off x="179388" y="6303963"/>
            <a:ext cx="8964612" cy="509587"/>
          </a:xfrm>
          <a:prstGeom prst="rect">
            <a:avLst/>
          </a:prstGeom>
          <a:noFill/>
          <a:ln w="9525">
            <a:noFill/>
            <a:miter lim="800000"/>
            <a:headEnd/>
            <a:tailEnd/>
          </a:ln>
        </p:spPr>
        <p:txBody>
          <a:bodyPr/>
          <a:lstStyle/>
          <a:p>
            <a:r>
              <a:rPr lang="tr-TR" sz="1200">
                <a:latin typeface="Georgia" pitchFamily="18" charset="0"/>
                <a:cs typeface="Times New Roman" pitchFamily="18" charset="0"/>
              </a:rPr>
              <a:t>K. Madenoğlu, “</a:t>
            </a:r>
            <a:r>
              <a:rPr lang="tr-TR" sz="1200" b="1">
                <a:latin typeface="Georgia" pitchFamily="18" charset="0"/>
              </a:rPr>
              <a:t>Yükseköğretim Kurumları Araştırma Merkezlerinin Etkinliğini Artırmaya Yönelik Düzenlemeler</a:t>
            </a:r>
            <a:r>
              <a:rPr lang="tr-TR" sz="1200">
                <a:latin typeface="Georgia" pitchFamily="18" charset="0"/>
                <a:cs typeface="Times New Roman" pitchFamily="18" charset="0"/>
              </a:rPr>
              <a:t>” DPT  BİLİM VE TEKNOLOJİYÜKSEK KURULU 24.TOPLANTISI, 7   AĞUSTOS 2012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2 İçerik Yer Tutucusu"/>
          <p:cNvSpPr>
            <a:spLocks noGrp="1"/>
          </p:cNvSpPr>
          <p:nvPr>
            <p:ph sz="quarter" idx="1"/>
          </p:nvPr>
        </p:nvSpPr>
        <p:spPr>
          <a:xfrm>
            <a:off x="301625" y="1527175"/>
            <a:ext cx="8504238" cy="4572000"/>
          </a:xfrm>
        </p:spPr>
        <p:txBody>
          <a:bodyPr/>
          <a:lstStyle/>
          <a:p>
            <a:pPr eaLnBrk="1" hangingPunct="1"/>
            <a:endParaRPr lang="tr-TR" smtClean="0"/>
          </a:p>
        </p:txBody>
      </p:sp>
      <p:pic>
        <p:nvPicPr>
          <p:cNvPr id="56322" name="Picture 2"/>
          <p:cNvPicPr>
            <a:picLocks noChangeAspect="1" noChangeArrowheads="1"/>
          </p:cNvPicPr>
          <p:nvPr/>
        </p:nvPicPr>
        <p:blipFill>
          <a:blip r:embed="rId2"/>
          <a:srcRect l="11438" t="12422" r="9567" b="12766"/>
          <a:stretch>
            <a:fillRect/>
          </a:stretch>
        </p:blipFill>
        <p:spPr bwMode="auto">
          <a:xfrm>
            <a:off x="1042988" y="1700213"/>
            <a:ext cx="6624637" cy="4235450"/>
          </a:xfrm>
          <a:prstGeom prst="rect">
            <a:avLst/>
          </a:prstGeom>
          <a:noFill/>
          <a:ln w="9525">
            <a:noFill/>
            <a:miter lim="800000"/>
            <a:headEnd/>
            <a:tailEnd/>
          </a:ln>
        </p:spPr>
      </p:pic>
      <p:sp>
        <p:nvSpPr>
          <p:cNvPr id="56323" name="2 İçerik Yer Tutucusu"/>
          <p:cNvSpPr txBox="1">
            <a:spLocks/>
          </p:cNvSpPr>
          <p:nvPr/>
        </p:nvSpPr>
        <p:spPr bwMode="auto">
          <a:xfrm>
            <a:off x="179388" y="6303963"/>
            <a:ext cx="8964612" cy="509587"/>
          </a:xfrm>
          <a:prstGeom prst="rect">
            <a:avLst/>
          </a:prstGeom>
          <a:noFill/>
          <a:ln w="9525">
            <a:noFill/>
            <a:miter lim="800000"/>
            <a:headEnd/>
            <a:tailEnd/>
          </a:ln>
        </p:spPr>
        <p:txBody>
          <a:bodyPr/>
          <a:lstStyle/>
          <a:p>
            <a:r>
              <a:rPr lang="tr-TR" sz="1200">
                <a:latin typeface="Georgia" pitchFamily="18" charset="0"/>
                <a:cs typeface="Times New Roman" pitchFamily="18" charset="0"/>
              </a:rPr>
              <a:t>K. Madenoğlu, “</a:t>
            </a:r>
            <a:r>
              <a:rPr lang="tr-TR" sz="1200" b="1">
                <a:latin typeface="Georgia" pitchFamily="18" charset="0"/>
              </a:rPr>
              <a:t>Yükseköğretim Kurumları Araştırma Merkezlerinin Etkinliğini Artırmaya Yönelik Düzenlemeler</a:t>
            </a:r>
            <a:r>
              <a:rPr lang="tr-TR" sz="1200">
                <a:latin typeface="Georgia" pitchFamily="18" charset="0"/>
                <a:cs typeface="Times New Roman" pitchFamily="18" charset="0"/>
              </a:rPr>
              <a:t>” DPT  BİLİM VE TEKNOLOJİYÜKSEK KURULU 24.TOPLANTISI, 7   AĞUSTOS 2012</a:t>
            </a:r>
          </a:p>
        </p:txBody>
      </p:sp>
      <p:pic>
        <p:nvPicPr>
          <p:cNvPr id="56324"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
        <p:nvSpPr>
          <p:cNvPr id="7" name="1 Başlık"/>
          <p:cNvSpPr>
            <a:spLocks noGrp="1"/>
          </p:cNvSpPr>
          <p:nvPr>
            <p:ph type="title"/>
          </p:nvPr>
        </p:nvSpPr>
        <p:spPr>
          <a:xfrm>
            <a:off x="301625" y="228600"/>
            <a:ext cx="7583488" cy="758825"/>
          </a:xfrm>
        </p:spPr>
        <p:txBody>
          <a:bodyPr/>
          <a:lstStyle/>
          <a:p>
            <a:pPr algn="l" eaLnBrk="1" hangingPunct="1">
              <a:defRPr/>
            </a:pPr>
            <a:r>
              <a:rPr lang="tr-TR" sz="2200" b="1" dirty="0" smtClean="0">
                <a:solidFill>
                  <a:srgbClr val="0033CC"/>
                </a:solidFill>
                <a:effectLst>
                  <a:outerShdw blurRad="38100" dist="38100" dir="2700000" algn="tl">
                    <a:srgbClr val="000000">
                      <a:alpha val="43137"/>
                    </a:srgbClr>
                  </a:outerShdw>
                </a:effectLst>
              </a:rPr>
              <a:t>Türkiye’de Yenilik Sistemi ve Araştırma Merkezleri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p:cNvSpPr>
          <p:nvPr>
            <p:ph type="body" idx="4294967295"/>
          </p:nvPr>
        </p:nvSpPr>
        <p:spPr>
          <a:xfrm>
            <a:off x="250825" y="1844675"/>
            <a:ext cx="8534400" cy="3960813"/>
          </a:xfrm>
        </p:spPr>
        <p:txBody>
          <a:bodyPr/>
          <a:lstStyle/>
          <a:p>
            <a:pPr>
              <a:buFont typeface="Wingdings 2" pitchFamily="18" charset="2"/>
              <a:buNone/>
              <a:defRPr/>
            </a:pPr>
            <a:r>
              <a:rPr lang="tr-TR" b="1" smtClean="0">
                <a:effectLst>
                  <a:outerShdw blurRad="38100" dist="38100" dir="2700000" algn="tl">
                    <a:srgbClr val="FFFFFF"/>
                  </a:outerShdw>
                </a:effectLst>
              </a:rPr>
              <a:t>Yurt dışındaki diğer merkezler:</a:t>
            </a:r>
          </a:p>
          <a:p>
            <a:pPr>
              <a:defRPr/>
            </a:pPr>
            <a:endParaRPr lang="tr-TR" b="1" smtClean="0">
              <a:effectLst>
                <a:outerShdw blurRad="38100" dist="38100" dir="2700000" algn="tl">
                  <a:srgbClr val="FFFFFF"/>
                </a:outerShdw>
              </a:effectLst>
            </a:endParaRPr>
          </a:p>
          <a:p>
            <a:pPr>
              <a:defRPr/>
            </a:pPr>
            <a:r>
              <a:rPr lang="tr-TR" smtClean="0"/>
              <a:t>ITC-İspanya</a:t>
            </a:r>
          </a:p>
          <a:p>
            <a:pPr>
              <a:defRPr/>
            </a:pPr>
            <a:r>
              <a:rPr lang="tr-TR" smtClean="0"/>
              <a:t>Centro Ceramica Bologna-İtalya</a:t>
            </a:r>
          </a:p>
          <a:p>
            <a:pPr>
              <a:defRPr/>
            </a:pPr>
            <a:r>
              <a:rPr lang="tr-TR" smtClean="0"/>
              <a:t>CERAM-İngiltere</a:t>
            </a:r>
          </a:p>
          <a:p>
            <a:pPr>
              <a:defRPr/>
            </a:pPr>
            <a:r>
              <a:rPr lang="tr-TR" smtClean="0"/>
              <a:t>DIFK-Almanya ve diğer.</a:t>
            </a:r>
          </a:p>
        </p:txBody>
      </p:sp>
      <p:pic>
        <p:nvPicPr>
          <p:cNvPr id="57346"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
        <p:nvSpPr>
          <p:cNvPr id="5" name="1 Başlık"/>
          <p:cNvSpPr>
            <a:spLocks noGrp="1"/>
          </p:cNvSpPr>
          <p:nvPr>
            <p:ph type="title"/>
          </p:nvPr>
        </p:nvSpPr>
        <p:spPr>
          <a:xfrm>
            <a:off x="301625" y="228600"/>
            <a:ext cx="7583488" cy="758825"/>
          </a:xfrm>
        </p:spPr>
        <p:txBody>
          <a:bodyPr/>
          <a:lstStyle/>
          <a:p>
            <a:pPr algn="l" eaLnBrk="1" hangingPunct="1">
              <a:defRPr/>
            </a:pPr>
            <a:r>
              <a:rPr lang="tr-TR" sz="2200" b="1" dirty="0" smtClean="0">
                <a:solidFill>
                  <a:srgbClr val="0033CC"/>
                </a:solidFill>
                <a:effectLst>
                  <a:outerShdw blurRad="38100" dist="38100" dir="2700000" algn="tl">
                    <a:srgbClr val="000000">
                      <a:alpha val="43137"/>
                    </a:srgbClr>
                  </a:outerShdw>
                </a:effectLst>
              </a:rPr>
              <a:t>Türkiye’de Yenilik Sistemi ve Araştırma Merkezleri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Başlık"/>
          <p:cNvSpPr>
            <a:spLocks noGrp="1"/>
          </p:cNvSpPr>
          <p:nvPr>
            <p:ph type="title"/>
          </p:nvPr>
        </p:nvSpPr>
        <p:spPr>
          <a:xfrm>
            <a:off x="250825" y="228600"/>
            <a:ext cx="8534400" cy="758825"/>
          </a:xfrm>
        </p:spPr>
        <p:txBody>
          <a:bodyPr/>
          <a:lstStyle/>
          <a:p>
            <a:pPr algn="l" eaLnBrk="1" hangingPunct="1">
              <a:defRPr/>
            </a:pPr>
            <a:r>
              <a:rPr lang="tr-TR" sz="2200" b="1" smtClean="0">
                <a:solidFill>
                  <a:srgbClr val="0033CC"/>
                </a:solidFill>
                <a:effectLst>
                  <a:outerShdw blurRad="38100" dist="38100" dir="2700000" algn="tl">
                    <a:srgbClr val="000000">
                      <a:alpha val="43137"/>
                    </a:srgbClr>
                  </a:outerShdw>
                </a:effectLst>
              </a:rPr>
              <a:t>5746 Sayılı Kanun ile Kurulan Ar-Ge Merkezleri</a:t>
            </a:r>
          </a:p>
        </p:txBody>
      </p:sp>
      <p:pic>
        <p:nvPicPr>
          <p:cNvPr id="58370" name="Picture 2"/>
          <p:cNvPicPr>
            <a:picLocks noGrp="1" noChangeAspect="1" noChangeArrowheads="1"/>
          </p:cNvPicPr>
          <p:nvPr>
            <p:ph sz="quarter" idx="1"/>
          </p:nvPr>
        </p:nvPicPr>
        <p:blipFill>
          <a:blip r:embed="rId2"/>
          <a:srcRect l="13681" t="17973" r="11900" b="30054"/>
          <a:stretch>
            <a:fillRect/>
          </a:stretch>
        </p:blipFill>
        <p:spPr>
          <a:xfrm>
            <a:off x="493713" y="1628775"/>
            <a:ext cx="8110537" cy="4248150"/>
          </a:xfrm>
        </p:spPr>
      </p:pic>
      <p:pic>
        <p:nvPicPr>
          <p:cNvPr id="58371"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srcRect l="15868" t="27188" r="8829" b="6250"/>
          <a:stretch>
            <a:fillRect/>
          </a:stretch>
        </p:blipFill>
        <p:spPr bwMode="auto">
          <a:xfrm>
            <a:off x="1187450" y="1484313"/>
            <a:ext cx="6951663" cy="4608512"/>
          </a:xfrm>
          <a:prstGeom prst="rect">
            <a:avLst/>
          </a:prstGeom>
          <a:noFill/>
          <a:ln w="9525">
            <a:noFill/>
            <a:miter lim="800000"/>
            <a:headEnd/>
            <a:tailEnd/>
          </a:ln>
        </p:spPr>
      </p:pic>
      <p:sp>
        <p:nvSpPr>
          <p:cNvPr id="5" name="2 İçerik Yer Tutucusu"/>
          <p:cNvSpPr>
            <a:spLocks noGrp="1"/>
          </p:cNvSpPr>
          <p:nvPr>
            <p:ph sz="quarter" idx="1"/>
          </p:nvPr>
        </p:nvSpPr>
        <p:spPr>
          <a:xfrm>
            <a:off x="179388" y="6303963"/>
            <a:ext cx="8964612" cy="509587"/>
          </a:xfrm>
        </p:spPr>
        <p:txBody>
          <a:bodyPr>
            <a:normAutofit fontScale="92500"/>
          </a:bodyPr>
          <a:lstStyle/>
          <a:p>
            <a:pPr marL="274320" indent="-274320" eaLnBrk="1" fontAlgn="auto" hangingPunct="1">
              <a:spcAft>
                <a:spcPts val="0"/>
              </a:spcAft>
              <a:buFont typeface="Wingdings 2"/>
              <a:buNone/>
              <a:defRPr/>
            </a:pPr>
            <a:r>
              <a:rPr lang="tr-TR" sz="1200" dirty="0" smtClean="0">
                <a:cs typeface="Times New Roman" pitchFamily="18" charset="0"/>
              </a:rPr>
              <a:t>K. </a:t>
            </a:r>
            <a:r>
              <a:rPr lang="tr-TR" sz="1200" dirty="0" err="1" smtClean="0">
                <a:cs typeface="Times New Roman" pitchFamily="18" charset="0"/>
              </a:rPr>
              <a:t>Madenoğlu</a:t>
            </a:r>
            <a:r>
              <a:rPr lang="tr-TR" sz="1200" dirty="0" smtClean="0">
                <a:cs typeface="Times New Roman" pitchFamily="18" charset="0"/>
              </a:rPr>
              <a:t>, “Türkiye Yenilik Sistemi ve Araştırma </a:t>
            </a:r>
            <a:r>
              <a:rPr lang="tr-TR" sz="1200" dirty="0" err="1" smtClean="0">
                <a:cs typeface="Times New Roman" pitchFamily="18" charset="0"/>
              </a:rPr>
              <a:t>Altyapıları”DPT</a:t>
            </a:r>
            <a:r>
              <a:rPr lang="tr-TR" sz="1200" dirty="0" smtClean="0">
                <a:cs typeface="Times New Roman" pitchFamily="18" charset="0"/>
              </a:rPr>
              <a:t>  BİLİM VE TEKNOLOJİYÜKSEK KURULU 22.TOPLANTISI, 15 </a:t>
            </a:r>
          </a:p>
          <a:p>
            <a:pPr marL="274320" indent="-274320" eaLnBrk="1" fontAlgn="auto" hangingPunct="1">
              <a:spcAft>
                <a:spcPts val="0"/>
              </a:spcAft>
              <a:buFont typeface="Wingdings 2"/>
              <a:buNone/>
              <a:defRPr/>
            </a:pPr>
            <a:r>
              <a:rPr lang="tr-TR" sz="1200" dirty="0" smtClean="0">
                <a:cs typeface="Times New Roman" pitchFamily="18" charset="0"/>
              </a:rPr>
              <a:t>ARALIK 2010</a:t>
            </a:r>
            <a:endParaRPr lang="tr-TR" sz="1200" dirty="0">
              <a:cs typeface="Times New Roman" pitchFamily="18" charset="0"/>
            </a:endParaRPr>
          </a:p>
        </p:txBody>
      </p:sp>
      <p:pic>
        <p:nvPicPr>
          <p:cNvPr id="59395"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
        <p:nvSpPr>
          <p:cNvPr id="6" name="1 Başlık"/>
          <p:cNvSpPr>
            <a:spLocks noGrp="1"/>
          </p:cNvSpPr>
          <p:nvPr>
            <p:ph type="title"/>
          </p:nvPr>
        </p:nvSpPr>
        <p:spPr>
          <a:xfrm>
            <a:off x="301625" y="228600"/>
            <a:ext cx="7583488" cy="758825"/>
          </a:xfrm>
        </p:spPr>
        <p:txBody>
          <a:bodyPr/>
          <a:lstStyle/>
          <a:p>
            <a:pPr algn="l" eaLnBrk="1" hangingPunct="1">
              <a:defRPr/>
            </a:pPr>
            <a:r>
              <a:rPr lang="tr-TR" sz="2200" b="1" dirty="0" smtClean="0">
                <a:solidFill>
                  <a:srgbClr val="0033CC"/>
                </a:solidFill>
                <a:effectLst>
                  <a:outerShdw blurRad="38100" dist="38100" dir="2700000" algn="tl">
                    <a:srgbClr val="000000">
                      <a:alpha val="43137"/>
                    </a:srgbClr>
                  </a:outerShdw>
                </a:effectLst>
              </a:rPr>
              <a:t>Türkiye’de Yenilik Sistemi ve Araştırma Merkezleri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3 Dikdörtgen"/>
          <p:cNvSpPr>
            <a:spLocks noChangeArrowheads="1"/>
          </p:cNvSpPr>
          <p:nvPr/>
        </p:nvSpPr>
        <p:spPr bwMode="auto">
          <a:xfrm>
            <a:off x="250825" y="2743200"/>
            <a:ext cx="8424863" cy="2378075"/>
          </a:xfrm>
          <a:prstGeom prst="rect">
            <a:avLst/>
          </a:prstGeom>
          <a:noFill/>
          <a:ln w="9525">
            <a:noFill/>
            <a:miter lim="800000"/>
            <a:headEnd/>
            <a:tailEnd/>
          </a:ln>
        </p:spPr>
        <p:txBody>
          <a:bodyPr>
            <a:spAutoFit/>
          </a:bodyPr>
          <a:lstStyle/>
          <a:p>
            <a:pPr marL="457200" indent="-457200" algn="ctr"/>
            <a:r>
              <a:rPr lang="en-US" sz="3000" b="1">
                <a:latin typeface="Times New Roman" pitchFamily="18" charset="0"/>
                <a:cs typeface="Times New Roman" pitchFamily="18" charset="0"/>
              </a:rPr>
              <a:t>Eczacıbaşı </a:t>
            </a:r>
            <a:r>
              <a:rPr lang="tr-TR" sz="3000" b="1">
                <a:latin typeface="Times New Roman" pitchFamily="18" charset="0"/>
                <a:cs typeface="Times New Roman" pitchFamily="18" charset="0"/>
              </a:rPr>
              <a:t>İnovasyon Merkezi-17 Kasım 2011    </a:t>
            </a:r>
            <a:r>
              <a:rPr lang="en-US" sz="3000" b="1">
                <a:latin typeface="Times New Roman" pitchFamily="18" charset="0"/>
                <a:cs typeface="Times New Roman" pitchFamily="18" charset="0"/>
              </a:rPr>
              <a:t>(77 </a:t>
            </a:r>
            <a:r>
              <a:rPr lang="tr-TR" sz="3000" b="1">
                <a:latin typeface="Times New Roman" pitchFamily="18" charset="0"/>
                <a:cs typeface="Times New Roman" pitchFamily="18" charset="0"/>
              </a:rPr>
              <a:t>personel</a:t>
            </a:r>
            <a:r>
              <a:rPr lang="en-US" sz="3000" b="1">
                <a:latin typeface="Times New Roman" pitchFamily="18" charset="0"/>
                <a:cs typeface="Times New Roman" pitchFamily="18" charset="0"/>
              </a:rPr>
              <a:t>)</a:t>
            </a:r>
            <a:r>
              <a:rPr lang="tr-TR" sz="3000" b="1">
                <a:latin typeface="Times New Roman" pitchFamily="18" charset="0"/>
                <a:cs typeface="Times New Roman" pitchFamily="18" charset="0"/>
              </a:rPr>
              <a:t> </a:t>
            </a:r>
            <a:endParaRPr lang="en-US" sz="3000" b="1">
              <a:latin typeface="Times New Roman" pitchFamily="18" charset="0"/>
              <a:cs typeface="Times New Roman" pitchFamily="18" charset="0"/>
            </a:endParaRPr>
          </a:p>
          <a:p>
            <a:pPr marL="457200" indent="-457200" algn="ctr">
              <a:buFont typeface="Wingdings" pitchFamily="2" charset="2"/>
              <a:buChar char="q"/>
            </a:pPr>
            <a:endParaRPr lang="en-US" sz="3000" b="1">
              <a:latin typeface="Times New Roman" pitchFamily="18" charset="0"/>
              <a:cs typeface="Times New Roman" pitchFamily="18" charset="0"/>
            </a:endParaRPr>
          </a:p>
          <a:p>
            <a:pPr marL="457200" indent="-457200" algn="ctr"/>
            <a:r>
              <a:rPr lang="en-US" sz="3000" b="1">
                <a:latin typeface="Times New Roman" pitchFamily="18" charset="0"/>
                <a:cs typeface="Times New Roman" pitchFamily="18" charset="0"/>
              </a:rPr>
              <a:t>Kale Ar-Ge </a:t>
            </a:r>
            <a:r>
              <a:rPr lang="tr-TR" sz="3000" b="1">
                <a:latin typeface="Times New Roman" pitchFamily="18" charset="0"/>
                <a:cs typeface="Times New Roman" pitchFamily="18" charset="0"/>
              </a:rPr>
              <a:t>Merkezi-27 Nisan 2012</a:t>
            </a:r>
          </a:p>
          <a:p>
            <a:pPr marL="457200" indent="-457200" algn="ctr"/>
            <a:r>
              <a:rPr lang="en-US" sz="3000" b="1">
                <a:latin typeface="Times New Roman" pitchFamily="18" charset="0"/>
                <a:cs typeface="Times New Roman" pitchFamily="18" charset="0"/>
              </a:rPr>
              <a:t> (</a:t>
            </a:r>
            <a:r>
              <a:rPr lang="tr-TR" sz="3000" b="1">
                <a:latin typeface="Times New Roman" pitchFamily="18" charset="0"/>
                <a:cs typeface="Times New Roman" pitchFamily="18" charset="0"/>
              </a:rPr>
              <a:t>70 personel</a:t>
            </a:r>
            <a:r>
              <a:rPr lang="en-US" sz="3000" b="1">
                <a:latin typeface="Times New Roman" pitchFamily="18" charset="0"/>
                <a:cs typeface="Times New Roman" pitchFamily="18" charset="0"/>
              </a:rPr>
              <a:t>)</a:t>
            </a:r>
          </a:p>
        </p:txBody>
      </p:sp>
      <p:pic>
        <p:nvPicPr>
          <p:cNvPr id="60418" name="Picture 2"/>
          <p:cNvPicPr>
            <a:picLocks noChangeAspect="1" noChangeArrowheads="1"/>
          </p:cNvPicPr>
          <p:nvPr/>
        </p:nvPicPr>
        <p:blipFill>
          <a:blip r:embed="rId2"/>
          <a:srcRect b="18867"/>
          <a:stretch>
            <a:fillRect/>
          </a:stretch>
        </p:blipFill>
        <p:spPr bwMode="auto">
          <a:xfrm>
            <a:off x="7731125" y="188913"/>
            <a:ext cx="1233488" cy="765175"/>
          </a:xfrm>
          <a:prstGeom prst="rect">
            <a:avLst/>
          </a:prstGeom>
          <a:noFill/>
          <a:ln w="9525">
            <a:noFill/>
            <a:miter lim="800000"/>
            <a:headEnd/>
            <a:tailEnd/>
          </a:ln>
        </p:spPr>
      </p:pic>
      <p:sp>
        <p:nvSpPr>
          <p:cNvPr id="5" name="1 Başlık"/>
          <p:cNvSpPr>
            <a:spLocks noGrp="1"/>
          </p:cNvSpPr>
          <p:nvPr>
            <p:ph type="title"/>
          </p:nvPr>
        </p:nvSpPr>
        <p:spPr>
          <a:xfrm>
            <a:off x="301625" y="228600"/>
            <a:ext cx="7583488" cy="758825"/>
          </a:xfrm>
        </p:spPr>
        <p:txBody>
          <a:bodyPr/>
          <a:lstStyle/>
          <a:p>
            <a:pPr algn="l" eaLnBrk="1" hangingPunct="1">
              <a:defRPr/>
            </a:pPr>
            <a:r>
              <a:rPr lang="tr-TR" sz="2200" b="1" dirty="0" smtClean="0">
                <a:solidFill>
                  <a:srgbClr val="0033CC"/>
                </a:solidFill>
                <a:effectLst>
                  <a:outerShdw blurRad="38100" dist="38100" dir="2700000" algn="tl">
                    <a:srgbClr val="000000">
                      <a:alpha val="43137"/>
                    </a:srgbClr>
                  </a:outerShdw>
                </a:effectLst>
              </a:rPr>
              <a:t>Türkiye’de Yenilik Sistemi ve Araştırma Merkezleri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Başlık"/>
          <p:cNvSpPr>
            <a:spLocks noGrp="1"/>
          </p:cNvSpPr>
          <p:nvPr>
            <p:ph type="title"/>
          </p:nvPr>
        </p:nvSpPr>
        <p:spPr/>
        <p:txBody>
          <a:bodyPr/>
          <a:lstStyle/>
          <a:p>
            <a:pPr eaLnBrk="1" hangingPunct="1"/>
            <a:r>
              <a:rPr lang="en-US" b="1" smtClean="0">
                <a:solidFill>
                  <a:schemeClr val="tx1"/>
                </a:solidFill>
              </a:rPr>
              <a:t>Eczacıbaşı </a:t>
            </a:r>
            <a:r>
              <a:rPr lang="tr-TR" b="1" smtClean="0">
                <a:solidFill>
                  <a:schemeClr val="tx1"/>
                </a:solidFill>
              </a:rPr>
              <a:t>İnovasyon Merkezi</a:t>
            </a:r>
          </a:p>
        </p:txBody>
      </p:sp>
      <p:pic>
        <p:nvPicPr>
          <p:cNvPr id="61442"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pic>
        <p:nvPicPr>
          <p:cNvPr id="61443" name="Picture 1"/>
          <p:cNvPicPr>
            <a:picLocks noChangeAspect="1" noChangeArrowheads="1"/>
          </p:cNvPicPr>
          <p:nvPr/>
        </p:nvPicPr>
        <p:blipFill>
          <a:blip r:embed="rId3"/>
          <a:srcRect l="1840" t="19313" r="4399" b="8829"/>
          <a:stretch>
            <a:fillRect/>
          </a:stretch>
        </p:blipFill>
        <p:spPr bwMode="auto">
          <a:xfrm>
            <a:off x="461963" y="1557338"/>
            <a:ext cx="8142287"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Başlık"/>
          <p:cNvSpPr>
            <a:spLocks noGrp="1"/>
          </p:cNvSpPr>
          <p:nvPr>
            <p:ph type="title"/>
          </p:nvPr>
        </p:nvSpPr>
        <p:spPr/>
        <p:txBody>
          <a:bodyPr/>
          <a:lstStyle/>
          <a:p>
            <a:pPr eaLnBrk="1" hangingPunct="1"/>
            <a:r>
              <a:rPr lang="en-US" b="1" smtClean="0">
                <a:solidFill>
                  <a:schemeClr val="tx1"/>
                </a:solidFill>
              </a:rPr>
              <a:t>Kale Ar-Ge </a:t>
            </a:r>
            <a:r>
              <a:rPr lang="tr-TR" b="1" smtClean="0">
                <a:solidFill>
                  <a:schemeClr val="tx1"/>
                </a:solidFill>
              </a:rPr>
              <a:t>Merkezi</a:t>
            </a:r>
          </a:p>
        </p:txBody>
      </p:sp>
      <p:pic>
        <p:nvPicPr>
          <p:cNvPr id="62466" name="Picture 2"/>
          <p:cNvPicPr>
            <a:picLocks noChangeAspect="1" noChangeArrowheads="1"/>
          </p:cNvPicPr>
          <p:nvPr/>
        </p:nvPicPr>
        <p:blipFill>
          <a:blip r:embed="rId2"/>
          <a:srcRect t="23250" r="33192" b="6250"/>
          <a:stretch>
            <a:fillRect/>
          </a:stretch>
        </p:blipFill>
        <p:spPr bwMode="auto">
          <a:xfrm>
            <a:off x="1655763" y="1608138"/>
            <a:ext cx="5940425" cy="4700587"/>
          </a:xfrm>
          <a:prstGeom prst="rect">
            <a:avLst/>
          </a:prstGeom>
          <a:noFill/>
          <a:ln w="9525">
            <a:noFill/>
            <a:miter lim="800000"/>
            <a:headEnd/>
            <a:tailEnd/>
          </a:ln>
        </p:spPr>
      </p:pic>
      <p:pic>
        <p:nvPicPr>
          <p:cNvPr id="62467"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Başlık"/>
          <p:cNvSpPr>
            <a:spLocks noGrp="1"/>
          </p:cNvSpPr>
          <p:nvPr>
            <p:ph type="title"/>
          </p:nvPr>
        </p:nvSpPr>
        <p:spPr/>
        <p:txBody>
          <a:bodyPr/>
          <a:lstStyle/>
          <a:p>
            <a:pPr eaLnBrk="1" hangingPunct="1">
              <a:defRPr/>
            </a:pPr>
            <a:r>
              <a:rPr lang="tr-TR" sz="2400" b="1" smtClean="0">
                <a:solidFill>
                  <a:srgbClr val="0033CC"/>
                </a:solidFill>
                <a:effectLst>
                  <a:outerShdw blurRad="38100" dist="38100" dir="2700000" algn="tl">
                    <a:srgbClr val="000000"/>
                  </a:outerShdw>
                </a:effectLst>
              </a:rPr>
              <a:t>Seramik alanında faaliyet gösteren </a:t>
            </a:r>
            <a:br>
              <a:rPr lang="tr-TR" sz="2400" b="1" smtClean="0">
                <a:solidFill>
                  <a:srgbClr val="0033CC"/>
                </a:solidFill>
                <a:effectLst>
                  <a:outerShdw blurRad="38100" dist="38100" dir="2700000" algn="tl">
                    <a:srgbClr val="000000"/>
                  </a:outerShdw>
                </a:effectLst>
              </a:rPr>
            </a:br>
            <a:r>
              <a:rPr lang="tr-TR" sz="2400" b="1" smtClean="0">
                <a:solidFill>
                  <a:srgbClr val="0033CC"/>
                </a:solidFill>
                <a:effectLst>
                  <a:outerShdw blurRad="38100" dist="38100" dir="2700000" algn="tl">
                    <a:srgbClr val="000000"/>
                  </a:outerShdw>
                </a:effectLst>
              </a:rPr>
              <a:t>diğer teknopark şirketleri</a:t>
            </a:r>
          </a:p>
        </p:txBody>
      </p:sp>
      <p:sp>
        <p:nvSpPr>
          <p:cNvPr id="3" name="2 İçerik Yer Tutucusu"/>
          <p:cNvSpPr>
            <a:spLocks noGrp="1"/>
          </p:cNvSpPr>
          <p:nvPr>
            <p:ph sz="quarter" idx="1"/>
          </p:nvPr>
        </p:nvSpPr>
        <p:spPr>
          <a:xfrm>
            <a:off x="323850" y="5080000"/>
            <a:ext cx="8504238" cy="869950"/>
          </a:xfrm>
        </p:spPr>
        <p:txBody>
          <a:bodyPr>
            <a:normAutofit fontScale="92500"/>
          </a:bodyPr>
          <a:lstStyle/>
          <a:p>
            <a:pPr algn="ctr" eaLnBrk="1" hangingPunct="1">
              <a:spcBef>
                <a:spcPct val="50000"/>
              </a:spcBef>
              <a:buClr>
                <a:srgbClr val="FFFF00"/>
              </a:buClr>
              <a:buFont typeface="Wingdings 2" pitchFamily="18" charset="2"/>
              <a:buNone/>
              <a:defRPr/>
            </a:pPr>
            <a:r>
              <a:rPr lang="tr-TR" sz="2000" b="1" u="sng" smtClean="0">
                <a:solidFill>
                  <a:srgbClr val="0033CC"/>
                </a:solidFill>
                <a:effectLst>
                  <a:outerShdw blurRad="38100" dist="38100" dir="2700000" algn="tl">
                    <a:srgbClr val="000000"/>
                  </a:outerShdw>
                </a:effectLst>
                <a:cs typeface="Times New Roman" pitchFamily="18" charset="0"/>
              </a:rPr>
              <a:t>Kütahya Dumlupınar Üniversitesi, Seramik Mühendisliği Bölümü</a:t>
            </a:r>
          </a:p>
          <a:p>
            <a:pPr algn="ctr" eaLnBrk="1" hangingPunct="1">
              <a:spcBef>
                <a:spcPct val="50000"/>
              </a:spcBef>
              <a:buClr>
                <a:srgbClr val="FFFF00"/>
              </a:buClr>
              <a:buFont typeface="Wingdings 2" pitchFamily="18" charset="2"/>
              <a:buNone/>
              <a:defRPr/>
            </a:pPr>
            <a:r>
              <a:rPr lang="en-US" sz="2000" b="1" smtClean="0">
                <a:solidFill>
                  <a:srgbClr val="FF0000"/>
                </a:solidFill>
                <a:effectLst>
                  <a:outerShdw blurRad="38100" dist="38100" dir="2700000" algn="tl">
                    <a:srgbClr val="000000"/>
                  </a:outerShdw>
                </a:effectLst>
                <a:cs typeface="Times New Roman" pitchFamily="18" charset="0"/>
              </a:rPr>
              <a:t>Seramdent</a:t>
            </a:r>
            <a:endParaRPr lang="tr-TR" sz="2000" smtClean="0">
              <a:solidFill>
                <a:srgbClr val="FF0000"/>
              </a:solidFill>
              <a:cs typeface="Times New Roman" pitchFamily="18" charset="0"/>
            </a:endParaRPr>
          </a:p>
        </p:txBody>
      </p:sp>
      <p:pic>
        <p:nvPicPr>
          <p:cNvPr id="63491"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
        <p:nvSpPr>
          <p:cNvPr id="5" name="4 Dikdörtgen"/>
          <p:cNvSpPr/>
          <p:nvPr/>
        </p:nvSpPr>
        <p:spPr>
          <a:xfrm>
            <a:off x="395288" y="1657350"/>
            <a:ext cx="8280400" cy="3140075"/>
          </a:xfrm>
          <a:prstGeom prst="rect">
            <a:avLst/>
          </a:prstGeom>
        </p:spPr>
        <p:txBody>
          <a:bodyPr>
            <a:spAutoFit/>
          </a:bodyPr>
          <a:lstStyle/>
          <a:p>
            <a:pPr algn="ctr">
              <a:spcBef>
                <a:spcPct val="50000"/>
              </a:spcBef>
              <a:buClr>
                <a:srgbClr val="FFFF00"/>
              </a:buClr>
              <a:defRPr/>
            </a:pPr>
            <a:r>
              <a:rPr lang="tr-TR" sz="2000" b="1" u="sng">
                <a:solidFill>
                  <a:srgbClr val="0033CC"/>
                </a:solidFill>
                <a:effectLst>
                  <a:outerShdw blurRad="38100" dist="38100" dir="2700000" algn="tl">
                    <a:srgbClr val="000000"/>
                  </a:outerShdw>
                </a:effectLst>
                <a:latin typeface="Georgia" pitchFamily="18" charset="0"/>
                <a:cs typeface="Times New Roman" pitchFamily="18" charset="0"/>
              </a:rPr>
              <a:t>Anadolu Üniversitesi, Malzeme Bilimi </a:t>
            </a:r>
          </a:p>
          <a:p>
            <a:pPr algn="ctr">
              <a:spcBef>
                <a:spcPct val="50000"/>
              </a:spcBef>
              <a:buClr>
                <a:srgbClr val="FFFF00"/>
              </a:buClr>
              <a:defRPr/>
            </a:pPr>
            <a:r>
              <a:rPr lang="tr-TR" sz="2000" b="1" u="sng">
                <a:solidFill>
                  <a:srgbClr val="0033CC"/>
                </a:solidFill>
                <a:effectLst>
                  <a:outerShdw blurRad="38100" dist="38100" dir="2700000" algn="tl">
                    <a:srgbClr val="000000"/>
                  </a:outerShdw>
                </a:effectLst>
                <a:latin typeface="Georgia" pitchFamily="18" charset="0"/>
                <a:cs typeface="Times New Roman" pitchFamily="18" charset="0"/>
              </a:rPr>
              <a:t>ve Mühendisliği Bölümü</a:t>
            </a:r>
            <a:r>
              <a:rPr lang="tr-TR" b="1" u="sng">
                <a:effectLst>
                  <a:outerShdw blurRad="38100" dist="38100" dir="2700000" algn="tl">
                    <a:srgbClr val="FFFFFF"/>
                  </a:outerShdw>
                </a:effectLst>
                <a:latin typeface="Georgia" pitchFamily="18" charset="0"/>
                <a:cs typeface="Times New Roman" pitchFamily="18" charset="0"/>
              </a:rPr>
              <a:t> </a:t>
            </a:r>
          </a:p>
          <a:p>
            <a:pPr algn="ctr">
              <a:spcBef>
                <a:spcPct val="50000"/>
              </a:spcBef>
              <a:buClr>
                <a:srgbClr val="FFFF00"/>
              </a:buClr>
              <a:defRPr/>
            </a:pPr>
            <a:r>
              <a:rPr lang="en-US" sz="2000" b="1">
                <a:solidFill>
                  <a:srgbClr val="FF0000"/>
                </a:solidFill>
                <a:effectLst>
                  <a:outerShdw blurRad="38100" dist="38100" dir="2700000" algn="tl">
                    <a:srgbClr val="000000"/>
                  </a:outerShdw>
                </a:effectLst>
                <a:latin typeface="Georgia" pitchFamily="18" charset="0"/>
                <a:cs typeface="Times New Roman" pitchFamily="18" charset="0"/>
              </a:rPr>
              <a:t>Bortek</a:t>
            </a:r>
          </a:p>
          <a:p>
            <a:pPr algn="ctr">
              <a:spcBef>
                <a:spcPct val="50000"/>
              </a:spcBef>
              <a:buClr>
                <a:srgbClr val="FFFF00"/>
              </a:buClr>
              <a:defRPr/>
            </a:pPr>
            <a:r>
              <a:rPr lang="en-US" sz="2000" b="1">
                <a:solidFill>
                  <a:srgbClr val="FF0000"/>
                </a:solidFill>
                <a:effectLst>
                  <a:outerShdw blurRad="38100" dist="38100" dir="2700000" algn="tl">
                    <a:srgbClr val="000000"/>
                  </a:outerShdw>
                </a:effectLst>
                <a:latin typeface="Georgia" pitchFamily="18" charset="0"/>
                <a:cs typeface="Times New Roman" pitchFamily="18" charset="0"/>
              </a:rPr>
              <a:t>Entekno</a:t>
            </a:r>
          </a:p>
          <a:p>
            <a:pPr algn="ctr">
              <a:spcBef>
                <a:spcPct val="50000"/>
              </a:spcBef>
              <a:buClr>
                <a:srgbClr val="FFFF00"/>
              </a:buClr>
              <a:defRPr/>
            </a:pPr>
            <a:r>
              <a:rPr lang="en-US" sz="2000" b="1">
                <a:solidFill>
                  <a:srgbClr val="FF0000"/>
                </a:solidFill>
                <a:effectLst>
                  <a:outerShdw blurRad="38100" dist="38100" dir="2700000" algn="tl">
                    <a:srgbClr val="000000"/>
                  </a:outerShdw>
                </a:effectLst>
                <a:latin typeface="Georgia" pitchFamily="18" charset="0"/>
                <a:cs typeface="Times New Roman" pitchFamily="18" charset="0"/>
              </a:rPr>
              <a:t>Fosfortek</a:t>
            </a:r>
            <a:endParaRPr lang="tr-TR" sz="2000" b="1">
              <a:solidFill>
                <a:srgbClr val="FF0000"/>
              </a:solidFill>
              <a:effectLst>
                <a:outerShdw blurRad="38100" dist="38100" dir="2700000" algn="tl">
                  <a:srgbClr val="000000"/>
                </a:outerShdw>
              </a:effectLst>
              <a:latin typeface="Georgia" pitchFamily="18" charset="0"/>
              <a:cs typeface="Times New Roman" pitchFamily="18" charset="0"/>
            </a:endParaRPr>
          </a:p>
          <a:p>
            <a:pPr algn="ctr">
              <a:spcBef>
                <a:spcPct val="50000"/>
              </a:spcBef>
              <a:buClr>
                <a:srgbClr val="FFFF00"/>
              </a:buClr>
              <a:defRPr/>
            </a:pPr>
            <a:r>
              <a:rPr lang="en-US" sz="2000" b="1">
                <a:solidFill>
                  <a:srgbClr val="FF0000"/>
                </a:solidFill>
                <a:effectLst>
                  <a:outerShdw blurRad="38100" dist="38100" dir="2700000" algn="tl">
                    <a:srgbClr val="000000"/>
                  </a:outerShdw>
                </a:effectLst>
                <a:latin typeface="Georgia" pitchFamily="18" charset="0"/>
                <a:cs typeface="Times New Roman" pitchFamily="18" charset="0"/>
              </a:rPr>
              <a:t>MDA </a:t>
            </a:r>
            <a:r>
              <a:rPr lang="tr-TR" sz="2000" b="1">
                <a:solidFill>
                  <a:srgbClr val="FF0000"/>
                </a:solidFill>
                <a:effectLst>
                  <a:outerShdw blurRad="38100" dist="38100" dir="2700000" algn="tl">
                    <a:srgbClr val="000000"/>
                  </a:outerShdw>
                </a:effectLst>
                <a:latin typeface="Georgia" pitchFamily="18" charset="0"/>
                <a:cs typeface="Times New Roman" pitchFamily="18" charset="0"/>
              </a:rPr>
              <a:t>İleri Teknoloji Seramikleri</a:t>
            </a:r>
            <a:endParaRPr lang="en-US" sz="2000" b="1">
              <a:solidFill>
                <a:srgbClr val="FF0000"/>
              </a:solidFill>
              <a:effectLst>
                <a:outerShdw blurRad="38100" dist="38100" dir="2700000" algn="tl">
                  <a:srgbClr val="000000"/>
                </a:outerShdw>
              </a:effectLst>
              <a:latin typeface="Georgia" pitchFamily="18" charset="0"/>
              <a:cs typeface="Times New Roman" pitchFamily="18" charset="0"/>
            </a:endParaRPr>
          </a:p>
          <a:p>
            <a:pPr algn="ctr">
              <a:spcBef>
                <a:spcPct val="50000"/>
              </a:spcBef>
              <a:buClr>
                <a:srgbClr val="FFFF00"/>
              </a:buClr>
              <a:defRPr/>
            </a:pPr>
            <a:r>
              <a:rPr lang="en-US" sz="2000" b="1">
                <a:solidFill>
                  <a:srgbClr val="FF0000"/>
                </a:solidFill>
                <a:effectLst>
                  <a:outerShdw blurRad="38100" dist="38100" dir="2700000" algn="tl">
                    <a:srgbClr val="000000"/>
                  </a:outerShdw>
                </a:effectLst>
                <a:latin typeface="Georgia" pitchFamily="18" charset="0"/>
                <a:cs typeface="Times New Roman" pitchFamily="18" charset="0"/>
              </a:rPr>
              <a:t>Nanote</a:t>
            </a:r>
            <a:r>
              <a:rPr lang="tr-TR" sz="2000" b="1">
                <a:solidFill>
                  <a:srgbClr val="FF0000"/>
                </a:solidFill>
                <a:effectLst>
                  <a:outerShdw blurRad="38100" dist="38100" dir="2700000" algn="tl">
                    <a:srgbClr val="000000"/>
                  </a:outerShdw>
                </a:effectLst>
                <a:latin typeface="Georgia" pitchFamily="18" charset="0"/>
                <a:cs typeface="Times New Roman" pitchFamily="18" charset="0"/>
              </a:rPr>
              <a:t>k</a:t>
            </a:r>
            <a:endParaRPr lang="en-US" sz="2000" b="1">
              <a:solidFill>
                <a:srgbClr val="FF0000"/>
              </a:solidFill>
              <a:effectLst>
                <a:outerShdw blurRad="38100" dist="38100" dir="2700000" algn="tl">
                  <a:srgbClr val="000000"/>
                </a:outerShdw>
              </a:effectLst>
              <a:latin typeface="Georg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Başlık"/>
          <p:cNvSpPr>
            <a:spLocks noGrp="1"/>
          </p:cNvSpPr>
          <p:nvPr>
            <p:ph type="title"/>
          </p:nvPr>
        </p:nvSpPr>
        <p:spPr>
          <a:xfrm>
            <a:off x="34925" y="115888"/>
            <a:ext cx="8534400" cy="758825"/>
          </a:xfrm>
        </p:spPr>
        <p:txBody>
          <a:bodyPr/>
          <a:lstStyle/>
          <a:p>
            <a:pPr eaLnBrk="1" hangingPunct="1"/>
            <a:r>
              <a:rPr lang="tr-TR" sz="2800" b="1" smtClean="0">
                <a:solidFill>
                  <a:srgbClr val="0033CC"/>
                </a:solidFill>
                <a:effectLst>
                  <a:outerShdw blurRad="38100" dist="38100" dir="2700000" algn="tl">
                    <a:srgbClr val="000000"/>
                  </a:outerShdw>
                </a:effectLst>
              </a:rPr>
              <a:t>İlgili Üniversiteler ve Bölümler</a:t>
            </a:r>
          </a:p>
        </p:txBody>
      </p:sp>
      <p:sp>
        <p:nvSpPr>
          <p:cNvPr id="64514" name="2 İçerik Yer Tutucusu"/>
          <p:cNvSpPr>
            <a:spLocks noGrp="1"/>
          </p:cNvSpPr>
          <p:nvPr>
            <p:ph sz="quarter" idx="1"/>
          </p:nvPr>
        </p:nvSpPr>
        <p:spPr>
          <a:xfrm>
            <a:off x="179388" y="1527175"/>
            <a:ext cx="8842375" cy="4781550"/>
          </a:xfrm>
        </p:spPr>
        <p:txBody>
          <a:bodyPr/>
          <a:lstStyle/>
          <a:p>
            <a:pPr eaLnBrk="1" hangingPunct="1">
              <a:lnSpc>
                <a:spcPct val="80000"/>
              </a:lnSpc>
              <a:buClr>
                <a:srgbClr val="FF0000"/>
              </a:buClr>
              <a:buFont typeface="Wingdings" pitchFamily="2" charset="2"/>
              <a:buChar char="v"/>
            </a:pPr>
            <a:r>
              <a:rPr lang="tr-TR" sz="1700" smtClean="0"/>
              <a:t>Eskişehir Anadolu Üniversitesi</a:t>
            </a:r>
          </a:p>
          <a:p>
            <a:pPr eaLnBrk="1" hangingPunct="1">
              <a:lnSpc>
                <a:spcPct val="80000"/>
              </a:lnSpc>
              <a:buFont typeface="Wingdings 2" pitchFamily="18" charset="2"/>
              <a:buNone/>
            </a:pPr>
            <a:r>
              <a:rPr lang="tr-TR" sz="1700" smtClean="0"/>
              <a:t>	</a:t>
            </a:r>
            <a:r>
              <a:rPr lang="tr-TR" sz="1300" smtClean="0"/>
              <a:t>Mühendislik Fakültesi/Malzeme Bilimi ve Mühendisliği Bölümü</a:t>
            </a:r>
          </a:p>
          <a:p>
            <a:pPr eaLnBrk="1" hangingPunct="1">
              <a:lnSpc>
                <a:spcPct val="80000"/>
              </a:lnSpc>
              <a:buFont typeface="Wingdings 2" pitchFamily="18" charset="2"/>
              <a:buNone/>
            </a:pPr>
            <a:r>
              <a:rPr lang="tr-TR" sz="1300" smtClean="0"/>
              <a:t>	Güzel Sanatlar Fakültesi/Seramik Bölümü, Cam Bölümü</a:t>
            </a:r>
          </a:p>
          <a:p>
            <a:pPr eaLnBrk="1" hangingPunct="1">
              <a:lnSpc>
                <a:spcPct val="80000"/>
              </a:lnSpc>
              <a:buFont typeface="Wingdings 2" pitchFamily="18" charset="2"/>
              <a:buNone/>
            </a:pPr>
            <a:r>
              <a:rPr lang="tr-TR" sz="1300" smtClean="0"/>
              <a:t>	Engelliler Entegre Yüksek Okulu/Seramik Bölümü</a:t>
            </a:r>
          </a:p>
          <a:p>
            <a:pPr eaLnBrk="1" hangingPunct="1">
              <a:lnSpc>
                <a:spcPct val="80000"/>
              </a:lnSpc>
              <a:buFont typeface="Wingdings 2" pitchFamily="18" charset="2"/>
              <a:buNone/>
            </a:pPr>
            <a:r>
              <a:rPr lang="tr-TR" sz="1300" smtClean="0"/>
              <a:t>	Çevre Uygulamaları Araştırma Birimi</a:t>
            </a:r>
          </a:p>
          <a:p>
            <a:pPr eaLnBrk="1" hangingPunct="1">
              <a:lnSpc>
                <a:spcPct val="80000"/>
              </a:lnSpc>
              <a:buFont typeface="Wingdings 2" pitchFamily="18" charset="2"/>
              <a:buNone/>
            </a:pPr>
            <a:endParaRPr lang="tr-TR" sz="1300" smtClean="0"/>
          </a:p>
          <a:p>
            <a:pPr eaLnBrk="1" hangingPunct="1">
              <a:lnSpc>
                <a:spcPct val="80000"/>
              </a:lnSpc>
              <a:buClr>
                <a:srgbClr val="FF0000"/>
              </a:buClr>
              <a:buFont typeface="Wingdings" pitchFamily="2" charset="2"/>
              <a:buChar char="v"/>
            </a:pPr>
            <a:r>
              <a:rPr lang="tr-TR" sz="1700" smtClean="0"/>
              <a:t>Eskişehir Osmangazi Üniversitesi</a:t>
            </a:r>
          </a:p>
          <a:p>
            <a:pPr eaLnBrk="1" hangingPunct="1">
              <a:lnSpc>
                <a:spcPct val="80000"/>
              </a:lnSpc>
              <a:buFont typeface="Wingdings 2" pitchFamily="18" charset="2"/>
              <a:buNone/>
            </a:pPr>
            <a:r>
              <a:rPr lang="tr-TR" sz="1300" smtClean="0"/>
              <a:t>	Mühendislik-Mimarlık Fakültesi/Metalurji ve Malzeme Mühendisliği Bölümü</a:t>
            </a:r>
          </a:p>
          <a:p>
            <a:pPr eaLnBrk="1" hangingPunct="1">
              <a:lnSpc>
                <a:spcPct val="80000"/>
              </a:lnSpc>
              <a:buFont typeface="Wingdings 2" pitchFamily="18" charset="2"/>
              <a:buNone/>
            </a:pPr>
            <a:endParaRPr lang="tr-TR" sz="1300" smtClean="0"/>
          </a:p>
          <a:p>
            <a:pPr eaLnBrk="1" hangingPunct="1">
              <a:lnSpc>
                <a:spcPct val="80000"/>
              </a:lnSpc>
              <a:buClr>
                <a:srgbClr val="FF0000"/>
              </a:buClr>
              <a:buFont typeface="Wingdings" pitchFamily="2" charset="2"/>
              <a:buChar char="v"/>
            </a:pPr>
            <a:r>
              <a:rPr lang="tr-TR" sz="1700" smtClean="0"/>
              <a:t>Kütahya Dumlupınar Üniversitesi</a:t>
            </a:r>
          </a:p>
          <a:p>
            <a:pPr eaLnBrk="1" hangingPunct="1">
              <a:lnSpc>
                <a:spcPct val="80000"/>
              </a:lnSpc>
              <a:buFont typeface="Wingdings 2" pitchFamily="18" charset="2"/>
              <a:buNone/>
            </a:pPr>
            <a:r>
              <a:rPr lang="tr-TR" sz="1700" smtClean="0"/>
              <a:t>	</a:t>
            </a:r>
            <a:r>
              <a:rPr lang="tr-TR" sz="1300" smtClean="0"/>
              <a:t>Mühendislik-Mimarlık Fakültesi/Seramik Mühendisliği Bölümü</a:t>
            </a:r>
          </a:p>
          <a:p>
            <a:pPr eaLnBrk="1" hangingPunct="1">
              <a:lnSpc>
                <a:spcPct val="80000"/>
              </a:lnSpc>
              <a:buFont typeface="Wingdings 2" pitchFamily="18" charset="2"/>
              <a:buNone/>
            </a:pPr>
            <a:endParaRPr lang="tr-TR" sz="1300" smtClean="0"/>
          </a:p>
          <a:p>
            <a:pPr eaLnBrk="1" hangingPunct="1">
              <a:lnSpc>
                <a:spcPct val="80000"/>
              </a:lnSpc>
              <a:buClr>
                <a:srgbClr val="FF0000"/>
              </a:buClr>
              <a:buFont typeface="Wingdings" pitchFamily="2" charset="2"/>
              <a:buChar char="v"/>
            </a:pPr>
            <a:r>
              <a:rPr lang="tr-TR" sz="1700" smtClean="0"/>
              <a:t>Afyon Kocatepe Üniversitesi</a:t>
            </a:r>
          </a:p>
          <a:p>
            <a:pPr eaLnBrk="1" hangingPunct="1">
              <a:lnSpc>
                <a:spcPct val="80000"/>
              </a:lnSpc>
              <a:buFont typeface="Wingdings 2" pitchFamily="18" charset="2"/>
              <a:buNone/>
            </a:pPr>
            <a:r>
              <a:rPr lang="tr-TR" sz="1300" smtClean="0"/>
              <a:t>	Mühendislik-Mimarlık Fakültesi/Malzeme Bilimi ve Mühendisliği Bölümü</a:t>
            </a:r>
          </a:p>
          <a:p>
            <a:pPr eaLnBrk="1" hangingPunct="1">
              <a:lnSpc>
                <a:spcPct val="80000"/>
              </a:lnSpc>
              <a:buFont typeface="Wingdings 2" pitchFamily="18" charset="2"/>
              <a:buNone/>
            </a:pPr>
            <a:endParaRPr lang="tr-TR" sz="1300" smtClean="0"/>
          </a:p>
          <a:p>
            <a:pPr eaLnBrk="1" hangingPunct="1">
              <a:lnSpc>
                <a:spcPct val="80000"/>
              </a:lnSpc>
              <a:buClr>
                <a:srgbClr val="FF0000"/>
              </a:buClr>
              <a:buFont typeface="Wingdings" pitchFamily="2" charset="2"/>
              <a:buChar char="v"/>
            </a:pPr>
            <a:r>
              <a:rPr lang="tr-TR" sz="1700" smtClean="0"/>
              <a:t>Bilecik Üniversitesi</a:t>
            </a:r>
          </a:p>
          <a:p>
            <a:pPr eaLnBrk="1" hangingPunct="1">
              <a:lnSpc>
                <a:spcPct val="80000"/>
              </a:lnSpc>
              <a:buFont typeface="Wingdings 2" pitchFamily="18" charset="2"/>
              <a:buNone/>
            </a:pPr>
            <a:r>
              <a:rPr lang="tr-TR" sz="1300" smtClean="0"/>
              <a:t>	Bozüyük Meslek Yüksek Okulu/Seramik Bölümü</a:t>
            </a:r>
          </a:p>
          <a:p>
            <a:pPr eaLnBrk="1" hangingPunct="1">
              <a:lnSpc>
                <a:spcPct val="80000"/>
              </a:lnSpc>
              <a:buFont typeface="Wingdings 2" pitchFamily="18" charset="2"/>
              <a:buNone/>
            </a:pPr>
            <a:endParaRPr lang="tr-TR" sz="1300" smtClean="0"/>
          </a:p>
          <a:p>
            <a:pPr eaLnBrk="1" hangingPunct="1">
              <a:lnSpc>
                <a:spcPct val="80000"/>
              </a:lnSpc>
              <a:buClr>
                <a:srgbClr val="FF0000"/>
              </a:buClr>
              <a:buFont typeface="Wingdings" pitchFamily="2" charset="2"/>
              <a:buChar char="v"/>
            </a:pPr>
            <a:r>
              <a:rPr lang="tr-TR" sz="1700" smtClean="0"/>
              <a:t>Sabancı Üniversitesi</a:t>
            </a:r>
          </a:p>
          <a:p>
            <a:pPr eaLnBrk="1" hangingPunct="1">
              <a:lnSpc>
                <a:spcPct val="80000"/>
              </a:lnSpc>
              <a:buFont typeface="Wingdings 2" pitchFamily="18" charset="2"/>
              <a:buNone/>
            </a:pPr>
            <a:r>
              <a:rPr lang="tr-TR" sz="1300" smtClean="0"/>
              <a:t>	Mühendislik ve Doğa Bilimleri Fakültesi-Malzeme Bilimi ve Mühendisliği Bölümü</a:t>
            </a:r>
          </a:p>
          <a:p>
            <a:pPr eaLnBrk="1" hangingPunct="1">
              <a:lnSpc>
                <a:spcPct val="80000"/>
              </a:lnSpc>
            </a:pPr>
            <a:endParaRPr lang="tr-TR" sz="1700" smtClean="0"/>
          </a:p>
        </p:txBody>
      </p:sp>
      <p:pic>
        <p:nvPicPr>
          <p:cNvPr id="64515"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4691 sayılı kanun</a:t>
            </a:r>
          </a:p>
        </p:txBody>
      </p:sp>
      <p:pic>
        <p:nvPicPr>
          <p:cNvPr id="19458" name="Picture 2"/>
          <p:cNvPicPr>
            <a:picLocks noChangeAspect="1" noChangeArrowheads="1"/>
          </p:cNvPicPr>
          <p:nvPr/>
        </p:nvPicPr>
        <p:blipFill>
          <a:blip r:embed="rId2"/>
          <a:srcRect l="21774" t="26202" r="23595" b="12935"/>
          <a:stretch>
            <a:fillRect/>
          </a:stretch>
        </p:blipFill>
        <p:spPr bwMode="auto">
          <a:xfrm>
            <a:off x="755650" y="1484313"/>
            <a:ext cx="7632700" cy="4752975"/>
          </a:xfrm>
          <a:prstGeom prst="rect">
            <a:avLst/>
          </a:prstGeom>
          <a:noFill/>
          <a:ln w="9525">
            <a:noFill/>
            <a:miter lim="800000"/>
            <a:headEnd/>
            <a:tailEnd/>
          </a:ln>
        </p:spPr>
      </p:pic>
      <p:pic>
        <p:nvPicPr>
          <p:cNvPr id="19459"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2 İçerik Yer Tutucusu"/>
          <p:cNvSpPr>
            <a:spLocks noGrp="1"/>
          </p:cNvSpPr>
          <p:nvPr>
            <p:ph sz="quarter" idx="1"/>
          </p:nvPr>
        </p:nvSpPr>
        <p:spPr>
          <a:xfrm>
            <a:off x="301625" y="1527175"/>
            <a:ext cx="8504238" cy="3917950"/>
          </a:xfrm>
        </p:spPr>
        <p:txBody>
          <a:bodyPr/>
          <a:lstStyle/>
          <a:p>
            <a:pPr marL="457200" indent="-457200" eaLnBrk="1" hangingPunct="1">
              <a:buFont typeface="Wingdings 2" pitchFamily="18" charset="2"/>
              <a:buNone/>
            </a:pPr>
            <a:r>
              <a:rPr lang="tr-TR" altLang="zh-CN" sz="1800" b="1" smtClean="0">
                <a:solidFill>
                  <a:srgbClr val="CC0000"/>
                </a:solidFill>
                <a:cs typeface="Times New Roman" pitchFamily="18" charset="0"/>
              </a:rPr>
              <a:t>Tamamlanan ve Devam Edilen Ortak Yarar Projeleri (Son üç yıl)</a:t>
            </a:r>
          </a:p>
          <a:p>
            <a:pPr marL="457200" indent="-457200" eaLnBrk="1" hangingPunct="1"/>
            <a:r>
              <a:rPr lang="tr-TR" sz="1800" b="1" smtClean="0">
                <a:ea typeface="方正舒体"/>
                <a:cs typeface="Times New Roman" pitchFamily="18" charset="0"/>
              </a:rPr>
              <a:t>1. Öğütme ve öğütmede enerji verimliliği</a:t>
            </a:r>
          </a:p>
          <a:p>
            <a:pPr marL="457200" indent="-457200" eaLnBrk="1" hangingPunct="1"/>
            <a:r>
              <a:rPr lang="tr-TR" sz="1800" b="1" smtClean="0">
                <a:ea typeface="方正舒体"/>
                <a:cs typeface="Times New Roman" pitchFamily="18" charset="0"/>
              </a:rPr>
              <a:t>2. Teknik porselen üretiminde parlatma kademelerinin azaltılması</a:t>
            </a:r>
          </a:p>
          <a:p>
            <a:pPr marL="457200" indent="-457200" eaLnBrk="1" hangingPunct="1"/>
            <a:r>
              <a:rPr lang="tr-TR" sz="1800" b="1" smtClean="0">
                <a:ea typeface="方正舒体"/>
                <a:cs typeface="Times New Roman" pitchFamily="18" charset="0"/>
              </a:rPr>
              <a:t>3. Fritsiz veya az fritli sır</a:t>
            </a:r>
          </a:p>
          <a:p>
            <a:pPr marL="457200" indent="-457200" eaLnBrk="1" hangingPunct="1"/>
            <a:r>
              <a:rPr lang="tr-TR" sz="1800" b="1" smtClean="0">
                <a:ea typeface="方正舒体"/>
                <a:cs typeface="Times New Roman" pitchFamily="18" charset="0"/>
              </a:rPr>
              <a:t>4. Sert ve aşınma direnci yüksek parlak ve/veya mat sırlar</a:t>
            </a:r>
          </a:p>
          <a:p>
            <a:pPr marL="457200" indent="-457200" eaLnBrk="1" hangingPunct="1"/>
            <a:r>
              <a:rPr lang="tr-TR" sz="1800" b="1" smtClean="0">
                <a:ea typeface="方正舒体"/>
                <a:cs typeface="Times New Roman" pitchFamily="18" charset="0"/>
              </a:rPr>
              <a:t>5. Nem kontrolü yapan karolar</a:t>
            </a:r>
          </a:p>
          <a:p>
            <a:pPr marL="457200" indent="-457200" eaLnBrk="1" hangingPunct="1"/>
            <a:r>
              <a:rPr lang="tr-TR" sz="1800" b="1" smtClean="0">
                <a:ea typeface="方正舒体"/>
                <a:cs typeface="Times New Roman" pitchFamily="18" charset="0"/>
              </a:rPr>
              <a:t>6. Jeopolimerizasyon yöntemi ile cevre dostu seramik karo üretimi</a:t>
            </a:r>
          </a:p>
          <a:p>
            <a:pPr marL="457200" indent="-457200" eaLnBrk="1" hangingPunct="1"/>
            <a:r>
              <a:rPr lang="tr-TR" sz="1800" b="1" smtClean="0">
                <a:ea typeface="方正舒体"/>
                <a:cs typeface="Times New Roman" pitchFamily="18" charset="0"/>
              </a:rPr>
              <a:t>7. Isı yalıtımlı karolar</a:t>
            </a:r>
          </a:p>
          <a:p>
            <a:pPr marL="457200" indent="-457200" eaLnBrk="1" hangingPunct="1"/>
            <a:r>
              <a:rPr lang="tr-TR" altLang="zh-CN" sz="1800" b="1" smtClean="0">
                <a:cs typeface="Times New Roman" pitchFamily="18" charset="0"/>
              </a:rPr>
              <a:t>8. Seramik karo dekorasyonunda kullanılmak üzere inkjet mürekkeplerinin geliştirilmesi</a:t>
            </a:r>
            <a:endParaRPr lang="tr-TR" sz="1800" smtClean="0">
              <a:ea typeface="方正舒体"/>
              <a:cs typeface="Times New Roman" pitchFamily="18" charset="0"/>
            </a:endParaRPr>
          </a:p>
        </p:txBody>
      </p:sp>
      <p:sp>
        <p:nvSpPr>
          <p:cNvPr id="4" name="3 Dikdörtgen"/>
          <p:cNvSpPr/>
          <p:nvPr/>
        </p:nvSpPr>
        <p:spPr>
          <a:xfrm>
            <a:off x="250825" y="5229225"/>
            <a:ext cx="8713788" cy="885825"/>
          </a:xfrm>
          <a:prstGeom prst="rect">
            <a:avLst/>
          </a:prstGeom>
        </p:spPr>
        <p:txBody>
          <a:bodyPr>
            <a:spAutoFit/>
          </a:bodyPr>
          <a:lstStyle/>
          <a:p>
            <a:pPr marL="457200" indent="-457200">
              <a:lnSpc>
                <a:spcPct val="80000"/>
              </a:lnSpc>
              <a:spcBef>
                <a:spcPct val="20000"/>
              </a:spcBef>
              <a:buClr>
                <a:schemeClr val="accent1"/>
              </a:buClr>
              <a:buSzPct val="85000"/>
            </a:pPr>
            <a:r>
              <a:rPr lang="tr-TR" altLang="zh-CN" sz="2000" b="1">
                <a:solidFill>
                  <a:srgbClr val="CC0000"/>
                </a:solidFill>
                <a:latin typeface="Georgia" pitchFamily="18" charset="0"/>
                <a:cs typeface="Times New Roman" pitchFamily="18" charset="0"/>
              </a:rPr>
              <a:t>İkili Projeler:</a:t>
            </a:r>
          </a:p>
          <a:p>
            <a:pPr marL="457200" indent="-457200"/>
            <a:r>
              <a:rPr kumimoji="1" lang="tr-TR" altLang="zh-CN" b="1">
                <a:effectLst>
                  <a:outerShdw blurRad="38100" dist="38100" dir="2700000" algn="tl">
                    <a:srgbClr val="FFFFFF"/>
                  </a:outerShdw>
                </a:effectLst>
                <a:latin typeface="Georgia" pitchFamily="18" charset="0"/>
                <a:cs typeface="Times New Roman" pitchFamily="18" charset="0"/>
              </a:rPr>
              <a:t>Sağlık gereçleri, seramik kaplama malzemeleri, hammadde firmaları </a:t>
            </a:r>
          </a:p>
          <a:p>
            <a:pPr marL="457200" indent="-457200"/>
            <a:r>
              <a:rPr kumimoji="1" lang="tr-TR" altLang="zh-CN" b="1">
                <a:effectLst>
                  <a:outerShdw blurRad="38100" dist="38100" dir="2700000" algn="tl">
                    <a:srgbClr val="FFFFFF"/>
                  </a:outerShdw>
                </a:effectLst>
                <a:latin typeface="Georgia" pitchFamily="18" charset="0"/>
                <a:cs typeface="Times New Roman" pitchFamily="18" charset="0"/>
              </a:rPr>
              <a:t>ile </a:t>
            </a:r>
            <a:r>
              <a:rPr kumimoji="1" lang="tr-TR" altLang="zh-CN" b="1">
                <a:effectLst>
                  <a:outerShdw blurRad="38100" dist="38100" dir="2700000" algn="tl">
                    <a:srgbClr val="FFFFFF"/>
                  </a:outerShdw>
                </a:effectLst>
                <a:latin typeface="Georgia" pitchFamily="18" charset="0"/>
                <a:cs typeface="方正舒体"/>
              </a:rPr>
              <a:t>şu anda 3 proje yürütülmektedir. </a:t>
            </a:r>
          </a:p>
        </p:txBody>
      </p:sp>
      <p:pic>
        <p:nvPicPr>
          <p:cNvPr id="68611"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
        <p:nvSpPr>
          <p:cNvPr id="67588" name="1 Başlık"/>
          <p:cNvSpPr>
            <a:spLocks noGrp="1"/>
          </p:cNvSpPr>
          <p:nvPr>
            <p:ph type="title"/>
          </p:nvPr>
        </p:nvSpPr>
        <p:spPr/>
        <p:txBody>
          <a:bodyPr/>
          <a:lstStyle/>
          <a:p>
            <a:pPr eaLnBrk="1" hangingPunct="1"/>
            <a:r>
              <a:rPr lang="tr-TR" sz="3200" b="1" smtClean="0">
                <a:solidFill>
                  <a:srgbClr val="0033CC"/>
                </a:solidFill>
                <a:effectLst>
                  <a:outerShdw blurRad="38100" dist="38100" dir="2700000" algn="tl">
                    <a:srgbClr val="000000"/>
                  </a:outerShdw>
                </a:effectLst>
              </a:rPr>
              <a:t>Yürütülen Ar-Ge Projeleri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Başlık"/>
          <p:cNvSpPr>
            <a:spLocks noGrp="1"/>
          </p:cNvSpPr>
          <p:nvPr>
            <p:ph type="title"/>
          </p:nvPr>
        </p:nvSpPr>
        <p:spPr/>
        <p:txBody>
          <a:bodyPr/>
          <a:lstStyle/>
          <a:p>
            <a:pPr eaLnBrk="1" hangingPunct="1"/>
            <a:r>
              <a:rPr lang="tr-TR" sz="2800" b="1" smtClean="0">
                <a:solidFill>
                  <a:srgbClr val="0033CC"/>
                </a:solidFill>
                <a:effectLst>
                  <a:outerShdw blurRad="38100" dist="38100" dir="2700000" algn="tl">
                    <a:srgbClr val="000000"/>
                  </a:outerShdw>
                </a:effectLst>
              </a:rPr>
              <a:t>Ulusal ve Uluslararası Projeler</a:t>
            </a:r>
          </a:p>
        </p:txBody>
      </p:sp>
      <p:sp>
        <p:nvSpPr>
          <p:cNvPr id="69634" name="2 İçerik Yer Tutucusu"/>
          <p:cNvSpPr>
            <a:spLocks noGrp="1"/>
          </p:cNvSpPr>
          <p:nvPr>
            <p:ph sz="quarter" idx="1"/>
          </p:nvPr>
        </p:nvSpPr>
        <p:spPr>
          <a:xfrm>
            <a:off x="301625" y="1916113"/>
            <a:ext cx="8662988" cy="4284662"/>
          </a:xfrm>
        </p:spPr>
        <p:txBody>
          <a:bodyPr/>
          <a:lstStyle/>
          <a:p>
            <a:pPr eaLnBrk="1" hangingPunct="1">
              <a:buClr>
                <a:srgbClr val="FF0000"/>
              </a:buClr>
              <a:buFont typeface="Wingdings" pitchFamily="2" charset="2"/>
              <a:buChar char="q"/>
            </a:pPr>
            <a:r>
              <a:rPr lang="tr-TR" sz="2400" smtClean="0">
                <a:cs typeface="Times New Roman" pitchFamily="18" charset="0"/>
              </a:rPr>
              <a:t>TÜBİTAK-</a:t>
            </a:r>
            <a:r>
              <a:rPr lang="tr-TR" sz="2400" smtClean="0">
                <a:ea typeface="方正舒体"/>
                <a:cs typeface="Times New Roman" pitchFamily="18" charset="0"/>
              </a:rPr>
              <a:t>İŞBAP </a:t>
            </a:r>
            <a:r>
              <a:rPr lang="tr-TR" sz="2400" smtClean="0">
                <a:cs typeface="Times New Roman" pitchFamily="18" charset="0"/>
              </a:rPr>
              <a:t>SAM</a:t>
            </a:r>
            <a:r>
              <a:rPr lang="tr-TR" sz="2400" smtClean="0">
                <a:ea typeface="方正舒体"/>
                <a:cs typeface="方正舒体"/>
              </a:rPr>
              <a:t> İşbirliği Projesi-tamamlandı.</a:t>
            </a:r>
          </a:p>
          <a:p>
            <a:pPr eaLnBrk="1" hangingPunct="1">
              <a:buFont typeface="Wingdings 2" pitchFamily="18" charset="2"/>
              <a:buNone/>
            </a:pPr>
            <a:endParaRPr lang="tr-TR" sz="2400" smtClean="0">
              <a:ea typeface="方正舒体"/>
              <a:cs typeface="方正舒体"/>
            </a:endParaRPr>
          </a:p>
          <a:p>
            <a:pPr eaLnBrk="1" hangingPunct="1">
              <a:buClr>
                <a:srgbClr val="FF0000"/>
              </a:buClr>
              <a:buFont typeface="Wingdings" pitchFamily="2" charset="2"/>
              <a:buChar char="q"/>
            </a:pPr>
            <a:r>
              <a:rPr lang="tr-TR" sz="2400" smtClean="0">
                <a:ea typeface="方正舒体"/>
                <a:cs typeface="方正舒体"/>
              </a:rPr>
              <a:t>AB 7. Çerçeve programı kapsamındaki ERA-NET Collective</a:t>
            </a:r>
          </a:p>
          <a:p>
            <a:pPr eaLnBrk="1" hangingPunct="1">
              <a:buFont typeface="Wingdings 2" pitchFamily="18" charset="2"/>
              <a:buNone/>
            </a:pPr>
            <a:r>
              <a:rPr lang="tr-TR" sz="2400" smtClean="0">
                <a:ea typeface="方正舒体"/>
                <a:cs typeface="方正舒体"/>
              </a:rPr>
              <a:t>Research Network (CORNET) Projesi (Jeopolimerizasyon</a:t>
            </a:r>
          </a:p>
          <a:p>
            <a:pPr eaLnBrk="1" hangingPunct="1">
              <a:buFont typeface="Wingdings 2" pitchFamily="18" charset="2"/>
              <a:buNone/>
            </a:pPr>
            <a:r>
              <a:rPr lang="tr-TR" sz="2400" smtClean="0">
                <a:ea typeface="方正舒体"/>
                <a:cs typeface="方正舒体"/>
              </a:rPr>
              <a:t>Yöntemi </a:t>
            </a:r>
            <a:r>
              <a:rPr lang="tr-TR" sz="2400" smtClean="0">
                <a:cs typeface="Times New Roman" pitchFamily="18" charset="0"/>
              </a:rPr>
              <a:t>i</a:t>
            </a:r>
            <a:r>
              <a:rPr lang="tr-TR" sz="2400" smtClean="0">
                <a:ea typeface="方正舒体"/>
                <a:cs typeface="方正舒体"/>
              </a:rPr>
              <a:t>le Çevre Dostu Seramik Karo Üretimi)-tamamlandı.</a:t>
            </a:r>
          </a:p>
          <a:p>
            <a:pPr eaLnBrk="1" hangingPunct="1">
              <a:buFont typeface="Wingdings 2" pitchFamily="18" charset="2"/>
              <a:buNone/>
            </a:pPr>
            <a:endParaRPr lang="tr-TR" sz="2400" smtClean="0">
              <a:ea typeface="方正舒体"/>
              <a:cs typeface="方正舒体"/>
            </a:endParaRPr>
          </a:p>
          <a:p>
            <a:pPr eaLnBrk="1" hangingPunct="1">
              <a:buClr>
                <a:srgbClr val="FF0000"/>
              </a:buClr>
              <a:buFont typeface="Wingdings" pitchFamily="2" charset="2"/>
              <a:buChar char="q"/>
            </a:pPr>
            <a:r>
              <a:rPr lang="tr-TR" sz="2400" smtClean="0">
                <a:ea typeface="方正舒体"/>
                <a:cs typeface="方正舒体"/>
              </a:rPr>
              <a:t>CNR (İtalya) - TUBİTAK İkili İşbirliği Projesi (Su Bazlı İnkjet </a:t>
            </a:r>
          </a:p>
          <a:p>
            <a:pPr eaLnBrk="1" hangingPunct="1">
              <a:buFont typeface="Wingdings 2" pitchFamily="18" charset="2"/>
              <a:buNone/>
            </a:pPr>
            <a:r>
              <a:rPr lang="tr-TR" sz="2400" smtClean="0">
                <a:ea typeface="方正舒体"/>
                <a:cs typeface="方正舒体"/>
              </a:rPr>
              <a:t>Mürekkeplerinin Geliştirilmesi)</a:t>
            </a:r>
            <a:r>
              <a:rPr lang="tr-TR" sz="2400" smtClean="0">
                <a:cs typeface="Times New Roman" pitchFamily="18" charset="0"/>
              </a:rPr>
              <a:t>.</a:t>
            </a:r>
          </a:p>
          <a:p>
            <a:pPr eaLnBrk="1" hangingPunct="1">
              <a:buFont typeface="Wingdings 2" pitchFamily="18" charset="2"/>
              <a:buNone/>
            </a:pPr>
            <a:endParaRPr lang="tr-TR" sz="2400" smtClean="0">
              <a:cs typeface="Times New Roman" pitchFamily="18" charset="0"/>
            </a:endParaRPr>
          </a:p>
          <a:p>
            <a:pPr eaLnBrk="1" hangingPunct="1">
              <a:buClr>
                <a:srgbClr val="FF0000"/>
              </a:buClr>
              <a:buSzPct val="95000"/>
              <a:buFont typeface="Wingdings" pitchFamily="2" charset="2"/>
              <a:buChar char="q"/>
            </a:pPr>
            <a:r>
              <a:rPr lang="tr-TR" sz="2200" smtClean="0">
                <a:cs typeface="Times New Roman" pitchFamily="18" charset="0"/>
              </a:rPr>
              <a:t>Yeni başvurular.........</a:t>
            </a:r>
          </a:p>
        </p:txBody>
      </p:sp>
      <p:pic>
        <p:nvPicPr>
          <p:cNvPr id="69635"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17 Grup"/>
          <p:cNvGrpSpPr>
            <a:grpSpLocks/>
          </p:cNvGrpSpPr>
          <p:nvPr/>
        </p:nvGrpSpPr>
        <p:grpSpPr bwMode="auto">
          <a:xfrm>
            <a:off x="539750" y="1844675"/>
            <a:ext cx="8353425" cy="4537075"/>
            <a:chOff x="214313" y="1271860"/>
            <a:chExt cx="8929687" cy="5397500"/>
          </a:xfrm>
        </p:grpSpPr>
        <p:grpSp>
          <p:nvGrpSpPr>
            <p:cNvPr id="66567" name="40 Grup"/>
            <p:cNvGrpSpPr>
              <a:grpSpLocks/>
            </p:cNvGrpSpPr>
            <p:nvPr/>
          </p:nvGrpSpPr>
          <p:grpSpPr bwMode="auto">
            <a:xfrm>
              <a:off x="1714500" y="1271860"/>
              <a:ext cx="2786063" cy="1981200"/>
              <a:chOff x="2275631" y="1500174"/>
              <a:chExt cx="2439245" cy="1695876"/>
            </a:xfrm>
          </p:grpSpPr>
          <p:cxnSp>
            <p:nvCxnSpPr>
              <p:cNvPr id="5" name="4 Düz Ok Bağlayıcısı"/>
              <p:cNvCxnSpPr/>
              <p:nvPr/>
            </p:nvCxnSpPr>
            <p:spPr>
              <a:xfrm flipV="1">
                <a:off x="2275608" y="2282597"/>
                <a:ext cx="1026664" cy="913366"/>
              </a:xfrm>
              <a:prstGeom prst="straightConnector1">
                <a:avLst/>
              </a:prstGeom>
              <a:ln w="50800" cmpd="sng">
                <a:tailEnd type="arrow"/>
              </a:ln>
            </p:spPr>
            <p:style>
              <a:lnRef idx="1">
                <a:schemeClr val="accent1"/>
              </a:lnRef>
              <a:fillRef idx="0">
                <a:schemeClr val="accent1"/>
              </a:fillRef>
              <a:effectRef idx="0">
                <a:schemeClr val="accent1"/>
              </a:effectRef>
              <a:fontRef idx="minor">
                <a:schemeClr val="tx1"/>
              </a:fontRef>
            </p:style>
          </p:cxnSp>
          <p:sp>
            <p:nvSpPr>
              <p:cNvPr id="6" name="5 Akış Çizelgesi: Bağlayıcı"/>
              <p:cNvSpPr/>
              <p:nvPr/>
            </p:nvSpPr>
            <p:spPr>
              <a:xfrm>
                <a:off x="3045234" y="1500174"/>
                <a:ext cx="1669999" cy="1369241"/>
              </a:xfrm>
              <a:prstGeom prst="flowChartConnector">
                <a:avLst/>
              </a:prstGeom>
              <a:solidFill>
                <a:srgbClr val="8E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cs typeface="Times New Roman" pitchFamily="18" charset="0"/>
                  </a:rPr>
                  <a:t>SAĞLIK</a:t>
                </a:r>
              </a:p>
            </p:txBody>
          </p:sp>
        </p:grpSp>
        <p:grpSp>
          <p:nvGrpSpPr>
            <p:cNvPr id="66568" name="42 Grup"/>
            <p:cNvGrpSpPr>
              <a:grpSpLocks/>
            </p:cNvGrpSpPr>
            <p:nvPr/>
          </p:nvGrpSpPr>
          <p:grpSpPr bwMode="auto">
            <a:xfrm>
              <a:off x="1714500" y="4343673"/>
              <a:ext cx="2500313" cy="2325687"/>
              <a:chOff x="2521241" y="3931637"/>
              <a:chExt cx="2149112" cy="1975957"/>
            </a:xfrm>
          </p:grpSpPr>
          <p:cxnSp>
            <p:nvCxnSpPr>
              <p:cNvPr id="8" name="7 Düz Ok Bağlayıcısı"/>
              <p:cNvCxnSpPr/>
              <p:nvPr/>
            </p:nvCxnSpPr>
            <p:spPr>
              <a:xfrm rot="16200000" flipH="1">
                <a:off x="2348350" y="4105246"/>
                <a:ext cx="1171331" cy="82559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 name="8 Akış Çizelgesi: Bağlayıcı"/>
              <p:cNvSpPr/>
              <p:nvPr/>
            </p:nvSpPr>
            <p:spPr>
              <a:xfrm>
                <a:off x="2766271" y="4538903"/>
                <a:ext cx="1903534" cy="1368691"/>
              </a:xfrm>
              <a:prstGeom prst="flowChartConnector">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cs typeface="Times New Roman" pitchFamily="18" charset="0"/>
                  </a:rPr>
                  <a:t>KONFOR</a:t>
                </a:r>
              </a:p>
            </p:txBody>
          </p:sp>
        </p:grpSp>
        <p:sp>
          <p:nvSpPr>
            <p:cNvPr id="66569" name="9 Metin kutusu"/>
            <p:cNvSpPr txBox="1">
              <a:spLocks noChangeArrowheads="1"/>
            </p:cNvSpPr>
            <p:nvPr/>
          </p:nvSpPr>
          <p:spPr bwMode="auto">
            <a:xfrm>
              <a:off x="4429125" y="1486173"/>
              <a:ext cx="4714875" cy="1281666"/>
            </a:xfrm>
            <a:prstGeom prst="rect">
              <a:avLst/>
            </a:prstGeom>
            <a:noFill/>
            <a:ln w="9525">
              <a:noFill/>
              <a:miter lim="800000"/>
              <a:headEnd/>
              <a:tailEnd/>
            </a:ln>
          </p:spPr>
          <p:txBody>
            <a:bodyPr>
              <a:spAutoFit/>
            </a:bodyPr>
            <a:lstStyle/>
            <a:p>
              <a:pPr>
                <a:buClr>
                  <a:srgbClr val="C00000"/>
                </a:buClr>
                <a:buSzPct val="120000"/>
                <a:buFont typeface="Arial" charset="0"/>
                <a:buChar char="•"/>
              </a:pPr>
              <a:r>
                <a:rPr lang="tr-TR" sz="1600">
                  <a:latin typeface="Georgia" pitchFamily="18" charset="0"/>
                  <a:cs typeface="Times New Roman" pitchFamily="18" charset="0"/>
                </a:rPr>
                <a:t> Ultra hijyenik karolar (Antibakteriyel)</a:t>
              </a:r>
            </a:p>
            <a:p>
              <a:pPr>
                <a:buClr>
                  <a:srgbClr val="C00000"/>
                </a:buClr>
                <a:buSzPct val="120000"/>
                <a:buFont typeface="Arial" charset="0"/>
                <a:buChar char="•"/>
              </a:pPr>
              <a:r>
                <a:rPr lang="tr-TR" sz="1600">
                  <a:latin typeface="Georgia" pitchFamily="18" charset="0"/>
                  <a:cs typeface="Times New Roman" pitchFamily="18" charset="0"/>
                </a:rPr>
                <a:t> Nem düzenleyici karolar</a:t>
              </a:r>
            </a:p>
            <a:p>
              <a:pPr>
                <a:buClr>
                  <a:srgbClr val="C00000"/>
                </a:buClr>
                <a:buSzPct val="120000"/>
                <a:buFont typeface="Arial" charset="0"/>
                <a:buChar char="•"/>
              </a:pPr>
              <a:r>
                <a:rPr lang="tr-TR" sz="1600">
                  <a:latin typeface="Georgia" pitchFamily="18" charset="0"/>
                  <a:cs typeface="Times New Roman" pitchFamily="18" charset="0"/>
                </a:rPr>
                <a:t> Kendi kendini temizleyen karolar</a:t>
              </a:r>
            </a:p>
            <a:p>
              <a:pPr>
                <a:buClr>
                  <a:srgbClr val="C00000"/>
                </a:buClr>
                <a:buSzPct val="120000"/>
                <a:buFont typeface="Arial" charset="0"/>
                <a:buChar char="•"/>
              </a:pPr>
              <a:r>
                <a:rPr lang="tr-TR" sz="1600">
                  <a:latin typeface="Georgia" pitchFamily="18" charset="0"/>
                  <a:cs typeface="Times New Roman" pitchFamily="18" charset="0"/>
                </a:rPr>
                <a:t> Hava kirliliğini önleyici karolar</a:t>
              </a:r>
            </a:p>
          </p:txBody>
        </p:sp>
        <p:grpSp>
          <p:nvGrpSpPr>
            <p:cNvPr id="66570" name="41 Grup"/>
            <p:cNvGrpSpPr>
              <a:grpSpLocks/>
            </p:cNvGrpSpPr>
            <p:nvPr/>
          </p:nvGrpSpPr>
          <p:grpSpPr bwMode="auto">
            <a:xfrm>
              <a:off x="1857375" y="3057798"/>
              <a:ext cx="2857500" cy="1785937"/>
              <a:chOff x="2339821" y="3065598"/>
              <a:chExt cx="2375055" cy="1369746"/>
            </a:xfrm>
          </p:grpSpPr>
          <p:cxnSp>
            <p:nvCxnSpPr>
              <p:cNvPr id="12" name="11 Düz Ok Bağlayıcısı"/>
              <p:cNvCxnSpPr/>
              <p:nvPr/>
            </p:nvCxnSpPr>
            <p:spPr>
              <a:xfrm>
                <a:off x="2339528" y="3717892"/>
                <a:ext cx="1026843" cy="144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12 Akış Çizelgesi: Bağlayıcı"/>
              <p:cNvSpPr/>
              <p:nvPr/>
            </p:nvSpPr>
            <p:spPr>
              <a:xfrm>
                <a:off x="3046188" y="3066088"/>
                <a:ext cx="1668620" cy="1368788"/>
              </a:xfrm>
              <a:prstGeom prst="flowChartConnector">
                <a:avLst/>
              </a:prstGeom>
              <a:solidFill>
                <a:srgbClr val="007A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cs typeface="Times New Roman" pitchFamily="18" charset="0"/>
                  </a:rPr>
                  <a:t>ENERJİ</a:t>
                </a:r>
              </a:p>
            </p:txBody>
          </p:sp>
        </p:grpSp>
        <p:sp>
          <p:nvSpPr>
            <p:cNvPr id="14" name="13 Yuvarlatılmış Dikdörtgen"/>
            <p:cNvSpPr/>
            <p:nvPr/>
          </p:nvSpPr>
          <p:spPr>
            <a:xfrm>
              <a:off x="214313" y="3271844"/>
              <a:ext cx="2117873" cy="1110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a:cs typeface="Times New Roman" pitchFamily="18" charset="0"/>
              </a:endParaRPr>
            </a:p>
            <a:p>
              <a:pPr algn="ctr" fontAlgn="auto">
                <a:spcBef>
                  <a:spcPts val="0"/>
                </a:spcBef>
                <a:spcAft>
                  <a:spcPts val="0"/>
                </a:spcAft>
                <a:defRPr/>
              </a:pPr>
              <a:r>
                <a:rPr lang="tr-TR" sz="1600" b="1" dirty="0">
                  <a:cs typeface="Times New Roman" pitchFamily="18" charset="0"/>
                </a:rPr>
                <a:t>İNOVATİF DÜŞÜNCELER</a:t>
              </a:r>
            </a:p>
            <a:p>
              <a:pPr algn="ctr" fontAlgn="auto">
                <a:spcBef>
                  <a:spcPts val="0"/>
                </a:spcBef>
                <a:spcAft>
                  <a:spcPts val="0"/>
                </a:spcAft>
                <a:defRPr/>
              </a:pPr>
              <a:endParaRPr lang="tr-TR" sz="1600" dirty="0">
                <a:cs typeface="Times New Roman" pitchFamily="18" charset="0"/>
              </a:endParaRPr>
            </a:p>
          </p:txBody>
        </p:sp>
        <p:sp>
          <p:nvSpPr>
            <p:cNvPr id="66572" name="14 Metin kutusu"/>
            <p:cNvSpPr txBox="1">
              <a:spLocks noChangeArrowheads="1"/>
            </p:cNvSpPr>
            <p:nvPr/>
          </p:nvSpPr>
          <p:spPr bwMode="auto">
            <a:xfrm>
              <a:off x="4643439" y="3486422"/>
              <a:ext cx="4500561" cy="1281666"/>
            </a:xfrm>
            <a:prstGeom prst="rect">
              <a:avLst/>
            </a:prstGeom>
            <a:noFill/>
            <a:ln w="9525">
              <a:noFill/>
              <a:miter lim="800000"/>
              <a:headEnd/>
              <a:tailEnd/>
            </a:ln>
          </p:spPr>
          <p:txBody>
            <a:bodyPr>
              <a:spAutoFit/>
            </a:bodyPr>
            <a:lstStyle/>
            <a:p>
              <a:pPr>
                <a:buClr>
                  <a:srgbClr val="007A00"/>
                </a:buClr>
                <a:buSzPct val="120000"/>
                <a:buFont typeface="Arial" charset="0"/>
                <a:buChar char="•"/>
              </a:pPr>
              <a:r>
                <a:rPr lang="tr-TR" sz="1600">
                  <a:latin typeface="Georgia" pitchFamily="18" charset="0"/>
                  <a:cs typeface="Times New Roman" pitchFamily="18" charset="0"/>
                </a:rPr>
                <a:t> Fotovoltaik karolar</a:t>
              </a:r>
            </a:p>
            <a:p>
              <a:pPr>
                <a:buClr>
                  <a:srgbClr val="007A00"/>
                </a:buClr>
                <a:buSzPct val="120000"/>
                <a:buFont typeface="Arial" charset="0"/>
                <a:buChar char="•"/>
              </a:pPr>
              <a:r>
                <a:rPr lang="tr-TR" sz="1600">
                  <a:latin typeface="Georgia" pitchFamily="18" charset="0"/>
                  <a:cs typeface="Times New Roman" pitchFamily="18" charset="0"/>
                </a:rPr>
                <a:t> Solar ısıtma sistemleri</a:t>
              </a:r>
            </a:p>
            <a:p>
              <a:pPr>
                <a:buClr>
                  <a:srgbClr val="007A00"/>
                </a:buClr>
                <a:buSzPct val="120000"/>
                <a:buFont typeface="Arial" charset="0"/>
                <a:buChar char="•"/>
              </a:pPr>
              <a:r>
                <a:rPr lang="tr-TR" sz="1600">
                  <a:latin typeface="Georgia" pitchFamily="18" charset="0"/>
                  <a:cs typeface="Times New Roman" pitchFamily="18" charset="0"/>
                </a:rPr>
                <a:t> %100 ekolojik olan çevre dostu  </a:t>
              </a:r>
            </a:p>
            <a:p>
              <a:pPr>
                <a:buClr>
                  <a:srgbClr val="C00000"/>
                </a:buClr>
                <a:buSzPct val="120000"/>
              </a:pPr>
              <a:endParaRPr lang="tr-TR" sz="1600">
                <a:latin typeface="Georgia" pitchFamily="18" charset="0"/>
                <a:cs typeface="Times New Roman" pitchFamily="18" charset="0"/>
              </a:endParaRPr>
            </a:p>
          </p:txBody>
        </p:sp>
        <p:sp>
          <p:nvSpPr>
            <p:cNvPr id="66573" name="15 Metin kutusu"/>
            <p:cNvSpPr txBox="1">
              <a:spLocks noChangeArrowheads="1"/>
            </p:cNvSpPr>
            <p:nvPr/>
          </p:nvSpPr>
          <p:spPr bwMode="auto">
            <a:xfrm>
              <a:off x="4214813" y="5343797"/>
              <a:ext cx="4572000" cy="1281666"/>
            </a:xfrm>
            <a:prstGeom prst="rect">
              <a:avLst/>
            </a:prstGeom>
            <a:noFill/>
            <a:ln w="9525">
              <a:noFill/>
              <a:miter lim="800000"/>
              <a:headEnd/>
              <a:tailEnd/>
            </a:ln>
          </p:spPr>
          <p:txBody>
            <a:bodyPr>
              <a:spAutoFit/>
            </a:bodyPr>
            <a:lstStyle/>
            <a:p>
              <a:pPr>
                <a:buClr>
                  <a:srgbClr val="3366CC"/>
                </a:buClr>
                <a:buSzPct val="120000"/>
                <a:buFont typeface="Arial" charset="0"/>
                <a:buChar char="•"/>
              </a:pPr>
              <a:r>
                <a:rPr lang="tr-TR" sz="1600">
                  <a:latin typeface="Georgia" pitchFamily="18" charset="0"/>
                  <a:cs typeface="Times New Roman" pitchFamily="18" charset="0"/>
                </a:rPr>
                <a:t> Nem düzenleyici karolar</a:t>
              </a:r>
            </a:p>
            <a:p>
              <a:pPr>
                <a:buClr>
                  <a:srgbClr val="3366CC"/>
                </a:buClr>
                <a:buSzPct val="120000"/>
                <a:buFont typeface="Arial" charset="0"/>
                <a:buChar char="•"/>
              </a:pPr>
              <a:r>
                <a:rPr lang="tr-TR" sz="1600">
                  <a:latin typeface="Georgia" pitchFamily="18" charset="0"/>
                  <a:cs typeface="Times New Roman" pitchFamily="18" charset="0"/>
                </a:rPr>
                <a:t> Isı yalıtımlı karolar</a:t>
              </a:r>
            </a:p>
            <a:p>
              <a:pPr>
                <a:buClr>
                  <a:srgbClr val="3366CC"/>
                </a:buClr>
                <a:buSzPct val="120000"/>
                <a:buFont typeface="Arial" charset="0"/>
                <a:buChar char="•"/>
              </a:pPr>
              <a:r>
                <a:rPr lang="tr-TR" sz="1600">
                  <a:latin typeface="Georgia" pitchFamily="18" charset="0"/>
                  <a:cs typeface="Times New Roman" pitchFamily="18" charset="0"/>
                </a:rPr>
                <a:t> Ses ve gürültü yalıtımlı karolar</a:t>
              </a:r>
            </a:p>
            <a:p>
              <a:pPr>
                <a:buClr>
                  <a:srgbClr val="C00000"/>
                </a:buClr>
                <a:buSzPct val="120000"/>
              </a:pPr>
              <a:endParaRPr lang="tr-TR" sz="1600">
                <a:latin typeface="Georgia" pitchFamily="18" charset="0"/>
                <a:cs typeface="Times New Roman" pitchFamily="18" charset="0"/>
              </a:endParaRPr>
            </a:p>
          </p:txBody>
        </p:sp>
      </p:grpSp>
      <p:sp>
        <p:nvSpPr>
          <p:cNvPr id="17" name="16 Metin kutusu"/>
          <p:cNvSpPr txBox="1"/>
          <p:nvPr/>
        </p:nvSpPr>
        <p:spPr>
          <a:xfrm>
            <a:off x="179512" y="1412776"/>
            <a:ext cx="7358114" cy="43088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fontAlgn="auto">
              <a:spcBef>
                <a:spcPts val="0"/>
              </a:spcBef>
              <a:spcAft>
                <a:spcPts val="0"/>
              </a:spcAft>
              <a:defRPr/>
            </a:pPr>
            <a:r>
              <a:rPr lang="tr-TR" sz="2200" b="1" dirty="0">
                <a:solidFill>
                  <a:srgbClr val="C00000"/>
                </a:solidFill>
                <a:latin typeface="+mn-lt"/>
                <a:cs typeface="Times New Roman" pitchFamily="18" charset="0"/>
              </a:rPr>
              <a:t>SERAMİKLERE FONKSİYONELLİK</a:t>
            </a:r>
          </a:p>
        </p:txBody>
      </p:sp>
      <p:pic>
        <p:nvPicPr>
          <p:cNvPr id="66565"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
        <p:nvSpPr>
          <p:cNvPr id="19" name="1 Başlık"/>
          <p:cNvSpPr>
            <a:spLocks noGrp="1"/>
          </p:cNvSpPr>
          <p:nvPr>
            <p:ph type="title"/>
          </p:nvPr>
        </p:nvSpPr>
        <p:spPr/>
        <p:txBody>
          <a:bodyPr/>
          <a:lstStyle/>
          <a:p>
            <a:pPr eaLnBrk="1" hangingPunct="1"/>
            <a:r>
              <a:rPr lang="tr-TR" sz="2800" b="1" smtClean="0">
                <a:solidFill>
                  <a:srgbClr val="0033CC"/>
                </a:solidFill>
                <a:effectLst>
                  <a:outerShdw blurRad="38100" dist="38100" dir="2700000" algn="tl">
                    <a:srgbClr val="000000"/>
                  </a:outerShdw>
                </a:effectLst>
              </a:rPr>
              <a:t>Mevcut Ar-Ge Yaklaşımları</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p:cNvSpPr>
          <p:nvPr>
            <p:ph type="body" idx="4294967295"/>
          </p:nvPr>
        </p:nvSpPr>
        <p:spPr/>
        <p:txBody>
          <a:bodyPr/>
          <a:lstStyle/>
          <a:p>
            <a:pPr>
              <a:buFont typeface="Wingdings 2" pitchFamily="18" charset="2"/>
              <a:buNone/>
              <a:defRPr/>
            </a:pPr>
            <a:r>
              <a:rPr lang="tr-TR" sz="2400" b="1" dirty="0" smtClean="0">
                <a:effectLst>
                  <a:outerShdw blurRad="38100" dist="38100" dir="2700000" algn="tl">
                    <a:srgbClr val="000000">
                      <a:alpha val="43137"/>
                    </a:srgbClr>
                  </a:outerShdw>
                </a:effectLst>
              </a:rPr>
              <a:t>DİJİTAL DEKORASYON</a:t>
            </a:r>
          </a:p>
        </p:txBody>
      </p:sp>
      <p:pic>
        <p:nvPicPr>
          <p:cNvPr id="67586" name="Picture 1"/>
          <p:cNvPicPr>
            <a:picLocks noChangeAspect="1" noChangeArrowheads="1"/>
          </p:cNvPicPr>
          <p:nvPr/>
        </p:nvPicPr>
        <p:blipFill>
          <a:blip r:embed="rId2"/>
          <a:srcRect l="14391" t="31125" r="11781" b="26547"/>
          <a:stretch>
            <a:fillRect/>
          </a:stretch>
        </p:blipFill>
        <p:spPr bwMode="auto">
          <a:xfrm>
            <a:off x="684213" y="2708275"/>
            <a:ext cx="7200900" cy="3097213"/>
          </a:xfrm>
          <a:prstGeom prst="rect">
            <a:avLst/>
          </a:prstGeom>
          <a:noFill/>
          <a:ln w="9525">
            <a:noFill/>
            <a:miter lim="800000"/>
            <a:headEnd/>
            <a:tailEnd/>
          </a:ln>
        </p:spPr>
      </p:pic>
      <p:sp>
        <p:nvSpPr>
          <p:cNvPr id="5" name="4 Metin kutusu"/>
          <p:cNvSpPr txBox="1"/>
          <p:nvPr/>
        </p:nvSpPr>
        <p:spPr>
          <a:xfrm>
            <a:off x="179388" y="2060575"/>
            <a:ext cx="8964612" cy="369888"/>
          </a:xfrm>
          <a:prstGeom prst="rect">
            <a:avLst/>
          </a:prstGeom>
          <a:noFill/>
        </p:spPr>
        <p:txBody>
          <a:bodyPr>
            <a:spAutoFit/>
          </a:bodyPr>
          <a:lstStyle/>
          <a:p>
            <a:pPr>
              <a:defRPr/>
            </a:pPr>
            <a:r>
              <a:rPr lang="tr-TR" altLang="zh-CN" b="1" dirty="0">
                <a:solidFill>
                  <a:srgbClr val="CC0000"/>
                </a:solidFill>
                <a:latin typeface="+mn-lt"/>
                <a:cs typeface="Times New Roman" pitchFamily="18" charset="0"/>
              </a:rPr>
              <a:t>2011 Yılında Türkiye’de Firma Bazında Dijital Baskı Makineleri Dağılımı</a:t>
            </a:r>
          </a:p>
        </p:txBody>
      </p:sp>
      <p:sp>
        <p:nvSpPr>
          <p:cNvPr id="67588" name="2 İçerik Yer Tutucusu"/>
          <p:cNvSpPr>
            <a:spLocks noGrp="1"/>
          </p:cNvSpPr>
          <p:nvPr>
            <p:ph sz="quarter" idx="1"/>
          </p:nvPr>
        </p:nvSpPr>
        <p:spPr>
          <a:xfrm>
            <a:off x="179388" y="6448425"/>
            <a:ext cx="8964612" cy="509588"/>
          </a:xfrm>
        </p:spPr>
        <p:txBody>
          <a:bodyPr/>
          <a:lstStyle/>
          <a:p>
            <a:pPr eaLnBrk="1" hangingPunct="1">
              <a:buFont typeface="Wingdings 2" pitchFamily="18" charset="2"/>
              <a:buNone/>
            </a:pPr>
            <a:r>
              <a:rPr lang="tr-TR" sz="1200" smtClean="0">
                <a:cs typeface="Times New Roman" pitchFamily="18" charset="0"/>
              </a:rPr>
              <a:t>“Digital Project of Turkey 2011” Smaltochimica  Kimya Teknik Raporu</a:t>
            </a:r>
          </a:p>
        </p:txBody>
      </p:sp>
      <p:sp>
        <p:nvSpPr>
          <p:cNvPr id="7" name="6 Metin kutusu"/>
          <p:cNvSpPr txBox="1"/>
          <p:nvPr/>
        </p:nvSpPr>
        <p:spPr>
          <a:xfrm>
            <a:off x="323850" y="5805488"/>
            <a:ext cx="8280400" cy="307975"/>
          </a:xfrm>
          <a:prstGeom prst="rect">
            <a:avLst/>
          </a:prstGeom>
          <a:noFill/>
        </p:spPr>
        <p:txBody>
          <a:bodyPr>
            <a:spAutoFit/>
          </a:bodyPr>
          <a:lstStyle/>
          <a:p>
            <a:pPr>
              <a:defRPr/>
            </a:pPr>
            <a:r>
              <a:rPr lang="tr-TR" altLang="zh-CN" sz="1400" b="1" dirty="0">
                <a:solidFill>
                  <a:srgbClr val="CC0000"/>
                </a:solidFill>
                <a:latin typeface="+mn-lt"/>
                <a:cs typeface="Times New Roman" pitchFamily="18" charset="0"/>
              </a:rPr>
              <a:t>Toplam Makine Sayısı:31</a:t>
            </a:r>
          </a:p>
        </p:txBody>
      </p:sp>
      <p:pic>
        <p:nvPicPr>
          <p:cNvPr id="67590" name="Picture 2"/>
          <p:cNvPicPr>
            <a:picLocks noChangeAspect="1" noChangeArrowheads="1"/>
          </p:cNvPicPr>
          <p:nvPr/>
        </p:nvPicPr>
        <p:blipFill>
          <a:blip r:embed="rId3"/>
          <a:srcRect b="18867"/>
          <a:stretch>
            <a:fillRect/>
          </a:stretch>
        </p:blipFill>
        <p:spPr bwMode="auto">
          <a:xfrm>
            <a:off x="7740650" y="188913"/>
            <a:ext cx="1233488" cy="765175"/>
          </a:xfrm>
          <a:prstGeom prst="rect">
            <a:avLst/>
          </a:prstGeom>
          <a:noFill/>
          <a:ln w="9525">
            <a:noFill/>
            <a:miter lim="800000"/>
            <a:headEnd/>
            <a:tailEnd/>
          </a:ln>
        </p:spPr>
      </p:pic>
      <p:sp>
        <p:nvSpPr>
          <p:cNvPr id="9" name="1 Başlık"/>
          <p:cNvSpPr>
            <a:spLocks noGrp="1"/>
          </p:cNvSpPr>
          <p:nvPr>
            <p:ph type="title"/>
          </p:nvPr>
        </p:nvSpPr>
        <p:spPr/>
        <p:txBody>
          <a:bodyPr/>
          <a:lstStyle/>
          <a:p>
            <a:pPr eaLnBrk="1" hangingPunct="1"/>
            <a:r>
              <a:rPr lang="tr-TR" sz="2800" b="1" smtClean="0">
                <a:solidFill>
                  <a:srgbClr val="0033CC"/>
                </a:solidFill>
                <a:effectLst>
                  <a:outerShdw blurRad="38100" dist="38100" dir="2700000" algn="tl">
                    <a:srgbClr val="000000"/>
                  </a:outerShdw>
                </a:effectLst>
              </a:rPr>
              <a:t>Mevcut Ar-Ge Yaklaşımları</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3 Dikdörtgen"/>
          <p:cNvSpPr>
            <a:spLocks noChangeArrowheads="1"/>
          </p:cNvSpPr>
          <p:nvPr/>
        </p:nvSpPr>
        <p:spPr bwMode="auto">
          <a:xfrm>
            <a:off x="2195513" y="4797425"/>
            <a:ext cx="4572000" cy="1600200"/>
          </a:xfrm>
          <a:prstGeom prst="rect">
            <a:avLst/>
          </a:prstGeom>
          <a:noFill/>
          <a:ln w="9525">
            <a:noFill/>
            <a:miter lim="800000"/>
            <a:headEnd/>
            <a:tailEnd/>
          </a:ln>
        </p:spPr>
        <p:txBody>
          <a:bodyPr>
            <a:spAutoFit/>
          </a:bodyPr>
          <a:lstStyle/>
          <a:p>
            <a:pPr algn="ctr"/>
            <a:r>
              <a:rPr lang="tr-TR" sz="1400" b="1">
                <a:latin typeface="Georgia" pitchFamily="18" charset="0"/>
                <a:cs typeface="Times New Roman" pitchFamily="18" charset="0"/>
              </a:rPr>
              <a:t>Anadolu Üniversitesi                      </a:t>
            </a:r>
          </a:p>
          <a:p>
            <a:pPr algn="ctr"/>
            <a:r>
              <a:rPr lang="tr-TR" sz="1400" b="1">
                <a:latin typeface="Georgia" pitchFamily="18" charset="0"/>
                <a:cs typeface="Times New Roman" pitchFamily="18" charset="0"/>
              </a:rPr>
              <a:t>Yunusemre Kampüsü</a:t>
            </a:r>
            <a:br>
              <a:rPr lang="tr-TR" sz="1400" b="1">
                <a:latin typeface="Georgia" pitchFamily="18" charset="0"/>
                <a:cs typeface="Times New Roman" pitchFamily="18" charset="0"/>
              </a:rPr>
            </a:br>
            <a:r>
              <a:rPr lang="tr-TR" sz="1400" b="1">
                <a:latin typeface="Georgia" pitchFamily="18" charset="0"/>
                <a:cs typeface="Times New Roman" pitchFamily="18" charset="0"/>
              </a:rPr>
              <a:t>ETGB Anadolu Teknoparkı No: 107-103</a:t>
            </a:r>
            <a:br>
              <a:rPr lang="tr-TR" sz="1400" b="1">
                <a:latin typeface="Georgia" pitchFamily="18" charset="0"/>
                <a:cs typeface="Times New Roman" pitchFamily="18" charset="0"/>
              </a:rPr>
            </a:br>
            <a:r>
              <a:rPr lang="tr-TR" sz="1400" b="1">
                <a:latin typeface="Georgia" pitchFamily="18" charset="0"/>
                <a:cs typeface="Times New Roman" pitchFamily="18" charset="0"/>
              </a:rPr>
              <a:t>ESKİŞEHİR</a:t>
            </a:r>
            <a:br>
              <a:rPr lang="tr-TR" sz="1400" b="1">
                <a:latin typeface="Georgia" pitchFamily="18" charset="0"/>
                <a:cs typeface="Times New Roman" pitchFamily="18" charset="0"/>
              </a:rPr>
            </a:br>
            <a:r>
              <a:rPr lang="tr-TR" sz="1400" b="1">
                <a:latin typeface="Georgia" pitchFamily="18" charset="0"/>
                <a:cs typeface="Times New Roman" pitchFamily="18" charset="0"/>
              </a:rPr>
              <a:t>Tel: 0 222 323 82 76</a:t>
            </a:r>
            <a:br>
              <a:rPr lang="tr-TR" sz="1400" b="1">
                <a:latin typeface="Georgia" pitchFamily="18" charset="0"/>
                <a:cs typeface="Times New Roman" pitchFamily="18" charset="0"/>
              </a:rPr>
            </a:br>
            <a:r>
              <a:rPr lang="tr-TR" sz="1400" b="1">
                <a:latin typeface="Georgia" pitchFamily="18" charset="0"/>
                <a:cs typeface="Times New Roman" pitchFamily="18" charset="0"/>
              </a:rPr>
              <a:t>Faks: 0 222 322 29 43</a:t>
            </a:r>
          </a:p>
          <a:p>
            <a:pPr algn="ctr"/>
            <a:r>
              <a:rPr lang="tr-TR" sz="1400" b="1">
                <a:latin typeface="Georgia" pitchFamily="18" charset="0"/>
                <a:cs typeface="Times New Roman" pitchFamily="18" charset="0"/>
              </a:rPr>
              <a:t>www.seramikarastirma.com.tr</a:t>
            </a:r>
            <a:endParaRPr lang="tr-TR" sz="1400">
              <a:latin typeface="Georgia" pitchFamily="18" charset="0"/>
              <a:cs typeface="Times New Roman" pitchFamily="18" charset="0"/>
            </a:endParaRPr>
          </a:p>
        </p:txBody>
      </p:sp>
      <p:pic>
        <p:nvPicPr>
          <p:cNvPr id="71682" name="Picture 2"/>
          <p:cNvPicPr>
            <a:picLocks noChangeAspect="1" noChangeArrowheads="1"/>
          </p:cNvPicPr>
          <p:nvPr/>
        </p:nvPicPr>
        <p:blipFill>
          <a:blip r:embed="rId2"/>
          <a:srcRect b="18867"/>
          <a:stretch>
            <a:fillRect/>
          </a:stretch>
        </p:blipFill>
        <p:spPr bwMode="auto">
          <a:xfrm>
            <a:off x="2843213" y="1773238"/>
            <a:ext cx="3527425" cy="2187575"/>
          </a:xfrm>
          <a:prstGeom prst="rect">
            <a:avLst/>
          </a:prstGeom>
          <a:noFill/>
          <a:ln w="9525">
            <a:noFill/>
            <a:miter lim="800000"/>
            <a:headEnd/>
            <a:tailEnd/>
          </a:ln>
        </p:spPr>
      </p:pic>
      <p:sp>
        <p:nvSpPr>
          <p:cNvPr id="76804" name="2 İçerik Yer Tutucusu"/>
          <p:cNvSpPr>
            <a:spLocks noGrp="1"/>
          </p:cNvSpPr>
          <p:nvPr>
            <p:ph sz="quarter" idx="1"/>
          </p:nvPr>
        </p:nvSpPr>
        <p:spPr>
          <a:xfrm>
            <a:off x="4478338" y="4005263"/>
            <a:ext cx="4341812" cy="647700"/>
          </a:xfrm>
        </p:spPr>
        <p:txBody>
          <a:bodyPr/>
          <a:lstStyle/>
          <a:p>
            <a:pPr eaLnBrk="1" hangingPunct="1">
              <a:buFont typeface="Wingdings 2" pitchFamily="18" charset="2"/>
              <a:buNone/>
              <a:defRPr/>
            </a:pPr>
            <a:r>
              <a:rPr lang="tr-TR" sz="3600" b="1" i="1" smtClean="0">
                <a:effectLst>
                  <a:outerShdw blurRad="38100" dist="38100" dir="2700000" algn="tl">
                    <a:srgbClr val="FFFFFF"/>
                  </a:outerShdw>
                </a:effectLst>
                <a:latin typeface="Comic Sans MS" pitchFamily="66" charset="0"/>
              </a:rPr>
              <a:t>Teşekkürler....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Başlık"/>
          <p:cNvSpPr>
            <a:spLocks noGrp="1"/>
          </p:cNvSpPr>
          <p:nvPr>
            <p:ph type="title"/>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SAM Vizyonu</a:t>
            </a:r>
          </a:p>
        </p:txBody>
      </p:sp>
      <p:sp>
        <p:nvSpPr>
          <p:cNvPr id="21506" name="2 İçerik Yer Tutucusu"/>
          <p:cNvSpPr>
            <a:spLocks noGrp="1"/>
          </p:cNvSpPr>
          <p:nvPr>
            <p:ph sz="quarter" idx="1"/>
          </p:nvPr>
        </p:nvSpPr>
        <p:spPr>
          <a:xfrm>
            <a:off x="250825" y="1916113"/>
            <a:ext cx="8497888" cy="3960812"/>
          </a:xfrm>
        </p:spPr>
        <p:txBody>
          <a:bodyPr/>
          <a:lstStyle/>
          <a:p>
            <a:pPr eaLnBrk="1" hangingPunct="1">
              <a:buFont typeface="Wingdings 2" pitchFamily="18" charset="2"/>
              <a:buNone/>
            </a:pPr>
            <a:endParaRPr lang="tr-TR" sz="2200" b="1" smtClean="0">
              <a:cs typeface="Times New Roman" pitchFamily="18" charset="0"/>
            </a:endParaRPr>
          </a:p>
          <a:p>
            <a:pPr algn="ctr" eaLnBrk="1" hangingPunct="1">
              <a:buFont typeface="Wingdings 2" pitchFamily="18" charset="2"/>
              <a:buNone/>
            </a:pPr>
            <a:r>
              <a:rPr lang="tr-TR" sz="3600" b="1" smtClean="0">
                <a:effectLst>
                  <a:outerShdw blurRad="38100" dist="38100" dir="2700000" algn="tl">
                    <a:srgbClr val="FFFFFF"/>
                  </a:outerShdw>
                </a:effectLst>
                <a:cs typeface="Times New Roman" pitchFamily="18" charset="0"/>
              </a:rPr>
              <a:t>Türk seramik sektörünün her türlü bilimsel ve teknolojik ihtiyaçlarının karşılandığı, ulusal ve uluslararası tanınırlığı olan, bir araştırma merkezi olmak.</a:t>
            </a:r>
            <a:endParaRPr lang="tr-TR" sz="3200" smtClean="0">
              <a:effectLst>
                <a:outerShdw blurRad="38100" dist="38100" dir="2700000" algn="tl">
                  <a:srgbClr val="FFFFFF"/>
                </a:outerShdw>
              </a:effectLst>
              <a:latin typeface="Arial" charset="0"/>
              <a:cs typeface="Times New Roman" pitchFamily="18" charset="0"/>
            </a:endParaRPr>
          </a:p>
        </p:txBody>
      </p:sp>
      <p:pic>
        <p:nvPicPr>
          <p:cNvPr id="20483" name="Picture 2"/>
          <p:cNvPicPr>
            <a:picLocks noChangeAspect="1" noChangeArrowheads="1"/>
          </p:cNvPicPr>
          <p:nvPr/>
        </p:nvPicPr>
        <p:blipFill>
          <a:blip r:embed="rId2"/>
          <a:srcRect b="18867"/>
          <a:stretch>
            <a:fillRect/>
          </a:stretch>
        </p:blipFill>
        <p:spPr bwMode="auto">
          <a:xfrm>
            <a:off x="7731125"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Başlık"/>
          <p:cNvSpPr>
            <a:spLocks noGrp="1"/>
          </p:cNvSpPr>
          <p:nvPr>
            <p:ph type="title"/>
          </p:nvPr>
        </p:nvSpPr>
        <p:spPr/>
        <p:txBody>
          <a:bodyPr/>
          <a:lstStyle/>
          <a:p>
            <a:pPr eaLnBrk="1" hangingPunct="1">
              <a:defRPr/>
            </a:pPr>
            <a:r>
              <a:rPr lang="tr-TR" b="1" smtClean="0">
                <a:solidFill>
                  <a:srgbClr val="0033CC"/>
                </a:solidFill>
                <a:effectLst>
                  <a:outerShdw blurRad="38100" dist="38100" dir="2700000" algn="tl">
                    <a:srgbClr val="000000"/>
                  </a:outerShdw>
                </a:effectLst>
              </a:rPr>
              <a:t>SAM Misyonu</a:t>
            </a:r>
          </a:p>
        </p:txBody>
      </p:sp>
      <p:sp>
        <p:nvSpPr>
          <p:cNvPr id="21506" name="2 İçerik Yer Tutucusu"/>
          <p:cNvSpPr>
            <a:spLocks noGrp="1"/>
          </p:cNvSpPr>
          <p:nvPr>
            <p:ph sz="quarter" idx="1"/>
          </p:nvPr>
        </p:nvSpPr>
        <p:spPr>
          <a:xfrm>
            <a:off x="301625" y="1484313"/>
            <a:ext cx="8504238" cy="4968875"/>
          </a:xfrm>
        </p:spPr>
        <p:txBody>
          <a:bodyPr/>
          <a:lstStyle/>
          <a:p>
            <a:pPr eaLnBrk="1" hangingPunct="1">
              <a:buClr>
                <a:srgbClr val="FF0000"/>
              </a:buClr>
              <a:buSzTx/>
              <a:buFont typeface="Wingdings" pitchFamily="2" charset="2"/>
              <a:buChar char="q"/>
            </a:pPr>
            <a:r>
              <a:rPr lang="tr-TR" sz="2400" b="1" smtClean="0">
                <a:cs typeface="Times New Roman" pitchFamily="18" charset="0"/>
              </a:rPr>
              <a:t> Seramik sektörünün istek ve ihtiyaçları doğrultusunda ve üniversitelerle (ve diğer benzeri araştırma merkezleri) ile işbirliği içinde sektörün rekabetini arttıracak bilimsel, teknolojik ve teknik her türlü faaliyetlerde bulunarak teknolojik bilgi üretmek.</a:t>
            </a:r>
          </a:p>
          <a:p>
            <a:pPr eaLnBrk="1" hangingPunct="1">
              <a:lnSpc>
                <a:spcPct val="60000"/>
              </a:lnSpc>
              <a:spcBef>
                <a:spcPct val="0"/>
              </a:spcBef>
            </a:pPr>
            <a:endParaRPr lang="tr-TR" sz="2400" smtClean="0">
              <a:cs typeface="Times New Roman" pitchFamily="18" charset="0"/>
            </a:endParaRPr>
          </a:p>
          <a:p>
            <a:pPr eaLnBrk="1" hangingPunct="1">
              <a:buClr>
                <a:srgbClr val="FF0000"/>
              </a:buClr>
              <a:buSzTx/>
              <a:buFont typeface="Wingdings" pitchFamily="2" charset="2"/>
              <a:buChar char="q"/>
            </a:pPr>
            <a:r>
              <a:rPr lang="tr-TR" sz="2400" b="1" smtClean="0">
                <a:cs typeface="Times New Roman" pitchFamily="18" charset="0"/>
              </a:rPr>
              <a:t> Üründe ve üretim yöntemlerinde yenilik geliştirmek.</a:t>
            </a:r>
          </a:p>
          <a:p>
            <a:pPr eaLnBrk="1" hangingPunct="1">
              <a:lnSpc>
                <a:spcPct val="60000"/>
              </a:lnSpc>
              <a:spcBef>
                <a:spcPct val="0"/>
              </a:spcBef>
            </a:pPr>
            <a:endParaRPr lang="tr-TR" sz="2400" smtClean="0">
              <a:cs typeface="Times New Roman" pitchFamily="18" charset="0"/>
            </a:endParaRPr>
          </a:p>
          <a:p>
            <a:pPr eaLnBrk="1" hangingPunct="1">
              <a:buClr>
                <a:srgbClr val="FF0000"/>
              </a:buClr>
              <a:buSzTx/>
              <a:buFont typeface="Wingdings" pitchFamily="2" charset="2"/>
              <a:buChar char="q"/>
            </a:pPr>
            <a:r>
              <a:rPr lang="tr-TR" sz="2400" b="1" smtClean="0">
                <a:cs typeface="Times New Roman" pitchFamily="18" charset="0"/>
              </a:rPr>
              <a:t> Ürün kalitesini veya standardını yükseltmek.</a:t>
            </a:r>
          </a:p>
          <a:p>
            <a:pPr eaLnBrk="1" hangingPunct="1">
              <a:lnSpc>
                <a:spcPct val="60000"/>
              </a:lnSpc>
              <a:spcBef>
                <a:spcPct val="0"/>
              </a:spcBef>
              <a:buClr>
                <a:srgbClr val="FF0000"/>
              </a:buClr>
              <a:buSzTx/>
              <a:buFont typeface="Wingdings" pitchFamily="2" charset="2"/>
              <a:buChar char="q"/>
            </a:pPr>
            <a:endParaRPr lang="tr-TR" sz="2400" b="1" smtClean="0">
              <a:cs typeface="Times New Roman" pitchFamily="18" charset="0"/>
            </a:endParaRPr>
          </a:p>
          <a:p>
            <a:pPr eaLnBrk="1" hangingPunct="1">
              <a:buClr>
                <a:srgbClr val="FF0000"/>
              </a:buClr>
              <a:buSzTx/>
              <a:buFont typeface="Wingdings" pitchFamily="2" charset="2"/>
              <a:buChar char="q"/>
            </a:pPr>
            <a:r>
              <a:rPr lang="tr-TR" sz="2400" b="1" smtClean="0">
                <a:cs typeface="Times New Roman" pitchFamily="18" charset="0"/>
              </a:rPr>
              <a:t> Verimliliği artırmak ve üretim maliyetlerini düşürmek.</a:t>
            </a:r>
            <a:endParaRPr lang="tr-TR" sz="2400" smtClean="0">
              <a:cs typeface="Times New Roman" pitchFamily="18" charset="0"/>
            </a:endParaRPr>
          </a:p>
        </p:txBody>
      </p:sp>
      <p:pic>
        <p:nvPicPr>
          <p:cNvPr id="21507" name="Picture 2"/>
          <p:cNvPicPr>
            <a:picLocks noChangeAspect="1" noChangeArrowheads="1"/>
          </p:cNvPicPr>
          <p:nvPr/>
        </p:nvPicPr>
        <p:blipFill>
          <a:blip r:embed="rId2"/>
          <a:srcRect b="18867"/>
          <a:stretch>
            <a:fillRect/>
          </a:stretch>
        </p:blipFill>
        <p:spPr bwMode="auto">
          <a:xfrm>
            <a:off x="7740650" y="188913"/>
            <a:ext cx="12334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p:cNvSpPr>
            <a:spLocks noGrp="1"/>
          </p:cNvSpPr>
          <p:nvPr>
            <p:ph type="title"/>
          </p:nvPr>
        </p:nvSpPr>
        <p:spPr>
          <a:xfrm>
            <a:off x="179388" y="333375"/>
            <a:ext cx="8534400" cy="758825"/>
          </a:xfrm>
        </p:spPr>
        <p:txBody>
          <a:bodyPr/>
          <a:lstStyle/>
          <a:p>
            <a:pPr eaLnBrk="1" hangingPunct="1">
              <a:defRPr/>
            </a:pPr>
            <a:r>
              <a:rPr lang="tr-TR" sz="2000" b="1" smtClean="0">
                <a:solidFill>
                  <a:srgbClr val="0033CC"/>
                </a:solidFill>
                <a:effectLst>
                  <a:outerShdw blurRad="38100" dist="38100" dir="2700000" algn="tl">
                    <a:srgbClr val="000000"/>
                  </a:outerShdw>
                </a:effectLst>
              </a:rPr>
              <a:t>26-27 Mart 2010 Tarihli Arama Konferansında </a:t>
            </a:r>
            <a:br>
              <a:rPr lang="tr-TR" sz="2000" b="1" smtClean="0">
                <a:solidFill>
                  <a:srgbClr val="0033CC"/>
                </a:solidFill>
                <a:effectLst>
                  <a:outerShdw blurRad="38100" dist="38100" dir="2700000" algn="tl">
                    <a:srgbClr val="000000"/>
                  </a:outerShdw>
                </a:effectLst>
              </a:rPr>
            </a:br>
            <a:r>
              <a:rPr lang="tr-TR" sz="2000" b="1" smtClean="0">
                <a:solidFill>
                  <a:srgbClr val="0033CC"/>
                </a:solidFill>
                <a:effectLst>
                  <a:outerShdw blurRad="38100" dist="38100" dir="2700000" algn="tl">
                    <a:srgbClr val="000000"/>
                  </a:outerShdw>
                </a:effectLst>
              </a:rPr>
              <a:t>Belirlenen Hedefler</a:t>
            </a:r>
          </a:p>
        </p:txBody>
      </p:sp>
      <p:sp>
        <p:nvSpPr>
          <p:cNvPr id="23554" name="3 Dikdörtgen"/>
          <p:cNvSpPr>
            <a:spLocks noChangeArrowheads="1"/>
          </p:cNvSpPr>
          <p:nvPr/>
        </p:nvSpPr>
        <p:spPr bwMode="auto">
          <a:xfrm>
            <a:off x="250825" y="1611313"/>
            <a:ext cx="8569325" cy="4230687"/>
          </a:xfrm>
          <a:prstGeom prst="rect">
            <a:avLst/>
          </a:prstGeom>
          <a:noFill/>
          <a:ln w="9525">
            <a:noFill/>
            <a:miter lim="800000"/>
            <a:headEnd/>
            <a:tailEnd/>
          </a:ln>
        </p:spPr>
        <p:txBody>
          <a:bodyPr>
            <a:spAutoFit/>
          </a:bodyPr>
          <a:lstStyle/>
          <a:p>
            <a:pPr hangingPunct="0"/>
            <a:r>
              <a:rPr lang="tr-TR" b="1">
                <a:effectLst>
                  <a:outerShdw blurRad="38100" dist="38100" dir="2700000" algn="tl">
                    <a:srgbClr val="FFFFFF"/>
                  </a:outerShdw>
                </a:effectLst>
                <a:latin typeface="Georgia" pitchFamily="18" charset="0"/>
              </a:rPr>
              <a:t>Ana Hedefler</a:t>
            </a:r>
            <a:endParaRPr lang="tr-TR" sz="1600" b="1">
              <a:latin typeface="Georgia" pitchFamily="18" charset="0"/>
            </a:endParaRPr>
          </a:p>
          <a:p>
            <a:pPr hangingPunct="0"/>
            <a:endParaRPr lang="tr-TR" sz="1600" b="1">
              <a:latin typeface="Georgia" pitchFamily="18" charset="0"/>
            </a:endParaRPr>
          </a:p>
          <a:p>
            <a:pPr>
              <a:lnSpc>
                <a:spcPct val="110000"/>
              </a:lnSpc>
            </a:pPr>
            <a:r>
              <a:rPr lang="tr-TR">
                <a:latin typeface="Georgia" pitchFamily="18" charset="0"/>
              </a:rPr>
              <a:t>Beş yılda 20 uluslararası projede yer almak.</a:t>
            </a:r>
          </a:p>
          <a:p>
            <a:pPr>
              <a:lnSpc>
                <a:spcPct val="110000"/>
              </a:lnSpc>
            </a:pPr>
            <a:r>
              <a:rPr lang="tr-TR">
                <a:latin typeface="Georgia" pitchFamily="18" charset="0"/>
              </a:rPr>
              <a:t>Tasarımcılarla işbirliği yapmak.</a:t>
            </a:r>
          </a:p>
          <a:p>
            <a:pPr>
              <a:lnSpc>
                <a:spcPct val="110000"/>
              </a:lnSpc>
            </a:pPr>
            <a:r>
              <a:rPr lang="tr-TR">
                <a:latin typeface="Georgia" pitchFamily="18" charset="0"/>
              </a:rPr>
              <a:t>Uç ar-ge projeleri yapmak (2 proje/yıl).</a:t>
            </a:r>
          </a:p>
          <a:p>
            <a:pPr>
              <a:lnSpc>
                <a:spcPct val="110000"/>
              </a:lnSpc>
            </a:pPr>
            <a:r>
              <a:rPr lang="tr-TR">
                <a:latin typeface="Georgia" pitchFamily="18" charset="0"/>
              </a:rPr>
              <a:t>İkili proje sayısını arttırmak (10 proje/yıl).</a:t>
            </a:r>
          </a:p>
          <a:p>
            <a:pPr>
              <a:lnSpc>
                <a:spcPct val="110000"/>
              </a:lnSpc>
            </a:pPr>
            <a:r>
              <a:rPr lang="tr-TR">
                <a:latin typeface="Georgia" pitchFamily="18" charset="0"/>
              </a:rPr>
              <a:t>5 yılda sektöre 100 milyon dolar katkı sağlamak.</a:t>
            </a:r>
          </a:p>
          <a:p>
            <a:pPr>
              <a:lnSpc>
                <a:spcPct val="110000"/>
              </a:lnSpc>
            </a:pPr>
            <a:r>
              <a:rPr lang="tr-TR">
                <a:latin typeface="Georgia" pitchFamily="18" charset="0"/>
              </a:rPr>
              <a:t>Genişletilmiş akreditasyon (refrakter, yapı kimyasalları, sağlık gereçleri).</a:t>
            </a:r>
          </a:p>
          <a:p>
            <a:pPr>
              <a:lnSpc>
                <a:spcPct val="110000"/>
              </a:lnSpc>
            </a:pPr>
            <a:r>
              <a:rPr lang="tr-TR">
                <a:latin typeface="Georgia" pitchFamily="18" charset="0"/>
              </a:rPr>
              <a:t>Disiplinler arası (elektronik, makine, enerji, çevre, tasarım), ARGE projelerinin başlatılması (her yıl bir proje).</a:t>
            </a:r>
          </a:p>
          <a:p>
            <a:pPr>
              <a:lnSpc>
                <a:spcPct val="110000"/>
              </a:lnSpc>
            </a:pPr>
            <a:r>
              <a:rPr lang="tr-TR">
                <a:latin typeface="Georgia" pitchFamily="18" charset="0"/>
              </a:rPr>
              <a:t>Nitelikli insan kaynağı sayısının üniversitelerin diğer bölümlerine ve Türkiye’ye açılarak arttırılması.</a:t>
            </a:r>
          </a:p>
          <a:p>
            <a:pPr>
              <a:lnSpc>
                <a:spcPct val="110000"/>
              </a:lnSpc>
            </a:pPr>
            <a:r>
              <a:rPr lang="tr-TR">
                <a:latin typeface="Georgia" pitchFamily="18" charset="0"/>
              </a:rPr>
              <a:t>Test analiz taleplerinin her yıl %10 artması.</a:t>
            </a:r>
          </a:p>
          <a:p>
            <a:pPr>
              <a:lnSpc>
                <a:spcPct val="110000"/>
              </a:lnSpc>
            </a:pPr>
            <a:r>
              <a:rPr lang="tr-TR">
                <a:latin typeface="Georgia" pitchFamily="18" charset="0"/>
              </a:rPr>
              <a:t>Ön görülen faaliyetlerde %100 özyeterliliğin korunması.</a:t>
            </a:r>
          </a:p>
        </p:txBody>
      </p:sp>
      <p:pic>
        <p:nvPicPr>
          <p:cNvPr id="22531" name="Picture 2"/>
          <p:cNvPicPr>
            <a:picLocks noChangeAspect="1" noChangeArrowheads="1"/>
          </p:cNvPicPr>
          <p:nvPr/>
        </p:nvPicPr>
        <p:blipFill>
          <a:blip r:embed="rId2"/>
          <a:srcRect b="18867"/>
          <a:stretch>
            <a:fillRect/>
          </a:stretch>
        </p:blipFill>
        <p:spPr bwMode="auto">
          <a:xfrm>
            <a:off x="7856538" y="215900"/>
            <a:ext cx="1117600"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eaLnBrk="1" hangingPunct="1">
              <a:defRPr/>
            </a:pPr>
            <a:r>
              <a:rPr lang="tr-TR" sz="3200" b="1" smtClean="0">
                <a:solidFill>
                  <a:srgbClr val="0033CC"/>
                </a:solidFill>
                <a:effectLst>
                  <a:outerShdw blurRad="38100" dist="38100" dir="2700000" algn="tl">
                    <a:srgbClr val="000000"/>
                  </a:outerShdw>
                </a:effectLst>
              </a:rPr>
              <a:t>ATAP A.Ş. </a:t>
            </a:r>
          </a:p>
        </p:txBody>
      </p:sp>
      <p:sp>
        <p:nvSpPr>
          <p:cNvPr id="24578" name="Rectangle 3"/>
          <p:cNvSpPr>
            <a:spLocks noGrp="1"/>
          </p:cNvSpPr>
          <p:nvPr>
            <p:ph type="body" idx="4294967295"/>
          </p:nvPr>
        </p:nvSpPr>
        <p:spPr>
          <a:xfrm>
            <a:off x="323850" y="1557338"/>
            <a:ext cx="8351838" cy="4751387"/>
          </a:xfrm>
        </p:spPr>
        <p:txBody>
          <a:bodyPr/>
          <a:lstStyle/>
          <a:p>
            <a:pPr algn="just">
              <a:lnSpc>
                <a:spcPct val="125000"/>
              </a:lnSpc>
              <a:spcBef>
                <a:spcPct val="0"/>
              </a:spcBef>
              <a:buClr>
                <a:srgbClr val="FF0000"/>
              </a:buClr>
              <a:buFont typeface="Wingdings" pitchFamily="2" charset="2"/>
              <a:buChar char="q"/>
              <a:defRPr/>
            </a:pPr>
            <a:r>
              <a:rPr lang="tr-TR" sz="2400" smtClean="0"/>
              <a:t>“Bilim ve Teknolojide Atılım Projesi” çerçevesinde üniversite ve araştırma kurumlarının yerli ve yabancı sanayi kuruluşları ile işbirliği içinde Teknoloji Geliştirme Bölgeleri oluşturması amacıyla 4691 sayılı Teknoloji Geliştirme Bölgeleri yasası yürürlüğe girmiş ve 2003/5390 sayılı bazı alanlarda teknopark şirketleri kurulmuştur.</a:t>
            </a:r>
          </a:p>
          <a:p>
            <a:pPr algn="just">
              <a:lnSpc>
                <a:spcPct val="125000"/>
              </a:lnSpc>
              <a:spcBef>
                <a:spcPct val="0"/>
              </a:spcBef>
              <a:defRPr/>
            </a:pPr>
            <a:endParaRPr lang="tr-TR" sz="2400" smtClean="0"/>
          </a:p>
          <a:p>
            <a:pPr algn="ctr">
              <a:lnSpc>
                <a:spcPct val="125000"/>
              </a:lnSpc>
              <a:spcBef>
                <a:spcPct val="0"/>
              </a:spcBef>
              <a:buFont typeface="Wingdings 2" pitchFamily="18" charset="2"/>
              <a:buNone/>
              <a:defRPr/>
            </a:pPr>
            <a:r>
              <a:rPr lang="tr-TR" sz="2400" smtClean="0"/>
              <a:t>	</a:t>
            </a:r>
            <a:r>
              <a:rPr lang="tr-TR" sz="2400" b="1" smtClean="0">
                <a:effectLst>
                  <a:outerShdw blurRad="38100" dist="38100" dir="2700000" algn="tl">
                    <a:srgbClr val="FFFFFF"/>
                  </a:outerShdw>
                </a:effectLst>
              </a:rPr>
              <a:t>ATAP A.Ş.-Eskişehir Teknoloji Geliştirme Bölgesi</a:t>
            </a:r>
          </a:p>
          <a:p>
            <a:pPr algn="ctr">
              <a:lnSpc>
                <a:spcPct val="125000"/>
              </a:lnSpc>
              <a:spcBef>
                <a:spcPct val="0"/>
              </a:spcBef>
              <a:buFont typeface="Wingdings 2" pitchFamily="18" charset="2"/>
              <a:buNone/>
              <a:defRPr/>
            </a:pPr>
            <a:r>
              <a:rPr lang="tr-TR" sz="2400" b="1" smtClean="0">
                <a:effectLst>
                  <a:outerShdw blurRad="38100" dist="38100" dir="2700000" algn="tl">
                    <a:srgbClr val="FFFFFF"/>
                  </a:outerShdw>
                </a:effectLst>
              </a:rPr>
              <a:t>(10 Nisan 2003)</a:t>
            </a:r>
          </a:p>
          <a:p>
            <a:pPr>
              <a:lnSpc>
                <a:spcPct val="90000"/>
              </a:lnSpc>
              <a:buFont typeface="Wingdings 2" pitchFamily="18" charset="2"/>
              <a:buNone/>
              <a:defRPr/>
            </a:pPr>
            <a:r>
              <a:rPr lang="tr-TR" sz="1900" smtClean="0"/>
              <a:t>	</a:t>
            </a:r>
          </a:p>
        </p:txBody>
      </p:sp>
      <p:pic>
        <p:nvPicPr>
          <p:cNvPr id="24579" name="Picture 2"/>
          <p:cNvPicPr>
            <a:picLocks noChangeAspect="1" noChangeArrowheads="1"/>
          </p:cNvPicPr>
          <p:nvPr/>
        </p:nvPicPr>
        <p:blipFill>
          <a:blip r:embed="rId2"/>
          <a:srcRect b="18867"/>
          <a:stretch>
            <a:fillRect/>
          </a:stretch>
        </p:blipFill>
        <p:spPr bwMode="auto">
          <a:xfrm>
            <a:off x="7731125" y="188913"/>
            <a:ext cx="1233488" cy="7651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1816</TotalTime>
  <Words>1889</Words>
  <Application>Microsoft Office PowerPoint</Application>
  <PresentationFormat>On-screen Show (4:3)</PresentationFormat>
  <Paragraphs>353</Paragraphs>
  <Slides>54</Slides>
  <Notes>1</Notes>
  <HiddenSlides>0</HiddenSlides>
  <MMClips>0</MMClips>
  <ScaleCrop>false</ScaleCrop>
  <HeadingPairs>
    <vt:vector size="8" baseType="variant">
      <vt:variant>
        <vt:lpstr>Fonts Used</vt:lpstr>
      </vt:variant>
      <vt:variant>
        <vt:i4>8</vt:i4>
      </vt:variant>
      <vt:variant>
        <vt:lpstr>Design Template</vt:lpstr>
      </vt:variant>
      <vt:variant>
        <vt:i4>12</vt:i4>
      </vt:variant>
      <vt:variant>
        <vt:lpstr>Embedded OLE Servers</vt:lpstr>
      </vt:variant>
      <vt:variant>
        <vt:i4>1</vt:i4>
      </vt:variant>
      <vt:variant>
        <vt:lpstr>Slide Titles</vt:lpstr>
      </vt:variant>
      <vt:variant>
        <vt:i4>54</vt:i4>
      </vt:variant>
    </vt:vector>
  </HeadingPairs>
  <TitlesOfParts>
    <vt:vector size="75" baseType="lpstr">
      <vt:lpstr>Arial</vt:lpstr>
      <vt:lpstr>Georgia</vt:lpstr>
      <vt:lpstr>Wingdings 2</vt:lpstr>
      <vt:lpstr>Wingdings</vt:lpstr>
      <vt:lpstr>Calibri</vt:lpstr>
      <vt:lpstr>Times New Roman</vt:lpstr>
      <vt:lpstr>方正舒体</vt:lpstr>
      <vt:lpstr>Comic Sans MS</vt:lpstr>
      <vt:lpstr>Kent</vt:lpstr>
      <vt:lpstr>Kent</vt:lpstr>
      <vt:lpstr>Kent</vt:lpstr>
      <vt:lpstr>Kent</vt:lpstr>
      <vt:lpstr>Kent</vt:lpstr>
      <vt:lpstr>Kent</vt:lpstr>
      <vt:lpstr>Kent</vt:lpstr>
      <vt:lpstr>Kent</vt:lpstr>
      <vt:lpstr>Kent</vt:lpstr>
      <vt:lpstr>Kent</vt:lpstr>
      <vt:lpstr>Kent</vt:lpstr>
      <vt:lpstr>Kent</vt:lpstr>
      <vt:lpstr>Microsoft Office Excel Chart</vt:lpstr>
      <vt:lpstr>SAM VE TÜRKİYE’NİN         AR-GE SİSTEMİNDEKİ ROLÜ</vt:lpstr>
      <vt:lpstr>Kuruluş Gerekçesi</vt:lpstr>
      <vt:lpstr>Tarihçesi</vt:lpstr>
      <vt:lpstr>Slide 4</vt:lpstr>
      <vt:lpstr>4691 sayılı kanun</vt:lpstr>
      <vt:lpstr>SAM Vizyonu</vt:lpstr>
      <vt:lpstr>SAM Misyonu</vt:lpstr>
      <vt:lpstr>26-27 Mart 2010 Tarihli Arama Konferansında  Belirlenen Hedefler</vt:lpstr>
      <vt:lpstr>ATAP A.Ş. </vt:lpstr>
      <vt:lpstr>Slide 10</vt:lpstr>
      <vt:lpstr>Teknoloji Geliştirme Bölgeleri</vt:lpstr>
      <vt:lpstr>Teknoloji Geliştirme Bölgeleri</vt:lpstr>
      <vt:lpstr>Teknoloji Geliştirme Bölgeleri</vt:lpstr>
      <vt:lpstr>SAM Yönetim</vt:lpstr>
      <vt:lpstr>İnsan Kaynağı</vt:lpstr>
      <vt:lpstr>Faaliyet Alanları</vt:lpstr>
      <vt:lpstr>Faaliyet Alanları</vt:lpstr>
      <vt:lpstr>Araştırma İmkanları</vt:lpstr>
      <vt:lpstr>Standart Test Laboratuvarı</vt:lpstr>
      <vt:lpstr>Standart Test Laboratuvarı</vt:lpstr>
      <vt:lpstr>Slide 21</vt:lpstr>
      <vt:lpstr>Türk Seramik Sektörü</vt:lpstr>
      <vt:lpstr>Türk Seramik Sektörü</vt:lpstr>
      <vt:lpstr>Türk Seramik Sektörü</vt:lpstr>
      <vt:lpstr>İlgili Kuruluşlar ve Ortak Çalışmalar</vt:lpstr>
      <vt:lpstr>Türk Seramik Derneği (TSD) ile:</vt:lpstr>
      <vt:lpstr>Slide 27</vt:lpstr>
      <vt:lpstr>                   </vt:lpstr>
      <vt:lpstr>Eğitim ve diğer destekler</vt:lpstr>
      <vt:lpstr>Eğitim ve diğer destekler</vt:lpstr>
      <vt:lpstr>Eğitim ve diğer destekler</vt:lpstr>
      <vt:lpstr>Ayna Komite Çalışmaları  (MTC10 Seramik Karo Ayna Komitesi)</vt:lpstr>
      <vt:lpstr>Ayna Komite Çalışmaları  (MTC10 Seramik Karo Ayna Komitesi)</vt:lpstr>
      <vt:lpstr>Ayna Komite Çalışmaları  (MTC10 Seramik Karo Ayna Komitesi)</vt:lpstr>
      <vt:lpstr>Üniversite-Sanayi İşbirliği (ÜSİMP)</vt:lpstr>
      <vt:lpstr>Üniversite-Sanayi İşbirliği (ÜSİMP)</vt:lpstr>
      <vt:lpstr>Üniversite-Sanayi İşbirliği (ÜSİMP)</vt:lpstr>
      <vt:lpstr>Üniversite-Sanayi İşbirliği (ÜSİMP)</vt:lpstr>
      <vt:lpstr>Slide 39</vt:lpstr>
      <vt:lpstr>Türkiye’de Yenilik Sistemi ve Araştırma Merkezleri</vt:lpstr>
      <vt:lpstr>Türkiye’de Yenilik Sistemi ve Araştırma Merkezleri</vt:lpstr>
      <vt:lpstr>Türkiye’de Yenilik Sistemi ve Araştırma Merkezleri</vt:lpstr>
      <vt:lpstr>5746 Sayılı Kanun ile Kurulan Ar-Ge Merkezleri</vt:lpstr>
      <vt:lpstr>Türkiye’de Yenilik Sistemi ve Araştırma Merkezleri</vt:lpstr>
      <vt:lpstr>Türkiye’de Yenilik Sistemi ve Araştırma Merkezleri</vt:lpstr>
      <vt:lpstr>Eczacıbaşı İnovasyon Merkezi</vt:lpstr>
      <vt:lpstr>Kale Ar-Ge Merkezi</vt:lpstr>
      <vt:lpstr>Seramik alanında faaliyet gösteren  diğer teknopark şirketleri</vt:lpstr>
      <vt:lpstr>İlgili Üniversiteler ve Bölümler</vt:lpstr>
      <vt:lpstr>Yürütülen Ar-Ge Projeleri</vt:lpstr>
      <vt:lpstr>Ulusal ve Uluslararası Projeler</vt:lpstr>
      <vt:lpstr>Mevcut Ar-Ge Yaklaşımları</vt:lpstr>
      <vt:lpstr>Mevcut Ar-Ge Yaklaşımları</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SERAMİK ARAŞTIRMA MERKEZİ</dc:title>
  <dc:creator>gulsengungor</dc:creator>
  <cp:lastModifiedBy>TOSHIBA</cp:lastModifiedBy>
  <cp:revision>292</cp:revision>
  <dcterms:created xsi:type="dcterms:W3CDTF">2012-09-14T12:46:21Z</dcterms:created>
  <dcterms:modified xsi:type="dcterms:W3CDTF">2012-10-16T19:28:12Z</dcterms:modified>
</cp:coreProperties>
</file>